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389" r:id="rId4"/>
    <p:sldId id="390" r:id="rId5"/>
    <p:sldId id="391" r:id="rId6"/>
    <p:sldId id="392" r:id="rId7"/>
    <p:sldId id="393" r:id="rId8"/>
    <p:sldId id="394" r:id="rId9"/>
    <p:sldId id="396" r:id="rId10"/>
    <p:sldId id="395" r:id="rId11"/>
    <p:sldId id="397" r:id="rId12"/>
    <p:sldId id="398" r:id="rId13"/>
    <p:sldId id="399" r:id="rId14"/>
    <p:sldId id="402" r:id="rId16"/>
    <p:sldId id="401" r:id="rId17"/>
    <p:sldId id="400" r:id="rId18"/>
    <p:sldId id="257" r:id="rId19"/>
    <p:sldId id="258" r:id="rId20"/>
    <p:sldId id="259" r:id="rId21"/>
    <p:sldId id="260" r:id="rId22"/>
    <p:sldId id="403" r:id="rId23"/>
    <p:sldId id="404" r:id="rId24"/>
    <p:sldId id="405" r:id="rId25"/>
    <p:sldId id="261" r:id="rId26"/>
    <p:sldId id="263" r:id="rId27"/>
    <p:sldId id="264" r:id="rId28"/>
    <p:sldId id="265" r:id="rId29"/>
    <p:sldId id="266" r:id="rId30"/>
    <p:sldId id="268" r:id="rId31"/>
    <p:sldId id="262" r:id="rId32"/>
    <p:sldId id="378" r:id="rId33"/>
    <p:sldId id="379" r:id="rId34"/>
    <p:sldId id="380" r:id="rId35"/>
    <p:sldId id="381" r:id="rId36"/>
    <p:sldId id="382" r:id="rId37"/>
    <p:sldId id="384" r:id="rId38"/>
    <p:sldId id="383" r:id="rId39"/>
    <p:sldId id="385" r:id="rId40"/>
    <p:sldId id="513" r:id="rId41"/>
    <p:sldId id="514" r:id="rId42"/>
    <p:sldId id="515" r:id="rId43"/>
    <p:sldId id="516" r:id="rId44"/>
    <p:sldId id="517" r:id="rId45"/>
    <p:sldId id="510" r:id="rId46"/>
    <p:sldId id="511" r:id="rId47"/>
    <p:sldId id="512" r:id="rId48"/>
    <p:sldId id="507" r:id="rId49"/>
    <p:sldId id="508" r:id="rId50"/>
    <p:sldId id="530" r:id="rId51"/>
    <p:sldId id="531" r:id="rId52"/>
    <p:sldId id="532" r:id="rId53"/>
    <p:sldId id="533" r:id="rId54"/>
    <p:sldId id="534" r:id="rId55"/>
    <p:sldId id="509" r:id="rId56"/>
    <p:sldId id="518" r:id="rId57"/>
    <p:sldId id="520" r:id="rId58"/>
    <p:sldId id="519" r:id="rId59"/>
    <p:sldId id="521" r:id="rId60"/>
    <p:sldId id="522" r:id="rId61"/>
    <p:sldId id="523" r:id="rId62"/>
    <p:sldId id="524" r:id="rId63"/>
    <p:sldId id="525" r:id="rId64"/>
    <p:sldId id="526" r:id="rId65"/>
    <p:sldId id="527" r:id="rId66"/>
    <p:sldId id="528" r:id="rId67"/>
    <p:sldId id="529" r:id="rId68"/>
    <p:sldId id="535" r:id="rId69"/>
    <p:sldId id="536" r:id="rId70"/>
    <p:sldId id="537" r:id="rId71"/>
    <p:sldId id="538" r:id="rId72"/>
    <p:sldId id="539" r:id="rId73"/>
    <p:sldId id="540" r:id="rId74"/>
    <p:sldId id="541" r:id="rId75"/>
    <p:sldId id="543" r:id="rId76"/>
    <p:sldId id="544" r:id="rId77"/>
    <p:sldId id="542" r:id="rId78"/>
    <p:sldId id="545" r:id="rId79"/>
    <p:sldId id="546" r:id="rId80"/>
    <p:sldId id="548" r:id="rId81"/>
    <p:sldId id="547" r:id="rId82"/>
    <p:sldId id="549" r:id="rId83"/>
    <p:sldId id="550" r:id="rId84"/>
    <p:sldId id="551" r:id="rId85"/>
    <p:sldId id="644" r:id="rId86"/>
    <p:sldId id="645" r:id="rId87"/>
    <p:sldId id="646" r:id="rId88"/>
    <p:sldId id="647" r:id="rId89"/>
    <p:sldId id="648" r:id="rId90"/>
    <p:sldId id="649" r:id="rId91"/>
    <p:sldId id="650" r:id="rId92"/>
    <p:sldId id="651" r:id="rId93"/>
    <p:sldId id="652" r:id="rId94"/>
    <p:sldId id="653" r:id="rId95"/>
    <p:sldId id="654" r:id="rId96"/>
    <p:sldId id="655" r:id="rId97"/>
    <p:sldId id="656" r:id="rId98"/>
    <p:sldId id="657" r:id="rId99"/>
    <p:sldId id="658" r:id="rId100"/>
    <p:sldId id="659" r:id="rId101"/>
    <p:sldId id="660" r:id="rId102"/>
    <p:sldId id="661" r:id="rId103"/>
    <p:sldId id="662" r:id="rId104"/>
    <p:sldId id="663" r:id="rId105"/>
    <p:sldId id="664" r:id="rId106"/>
    <p:sldId id="678" r:id="rId107"/>
    <p:sldId id="665" r:id="rId108"/>
    <p:sldId id="666" r:id="rId109"/>
    <p:sldId id="667" r:id="rId110"/>
    <p:sldId id="668" r:id="rId111"/>
    <p:sldId id="669" r:id="rId112"/>
    <p:sldId id="670" r:id="rId113"/>
    <p:sldId id="671" r:id="rId114"/>
    <p:sldId id="672" r:id="rId115"/>
    <p:sldId id="673" r:id="rId116"/>
    <p:sldId id="674" r:id="rId117"/>
    <p:sldId id="675" r:id="rId118"/>
    <p:sldId id="676" r:id="rId119"/>
    <p:sldId id="677" r:id="rId120"/>
    <p:sldId id="679" r:id="rId121"/>
    <p:sldId id="680" r:id="rId122"/>
    <p:sldId id="681" r:id="rId123"/>
    <p:sldId id="682" r:id="rId124"/>
    <p:sldId id="683" r:id="rId125"/>
    <p:sldId id="684" r:id="rId126"/>
    <p:sldId id="685" r:id="rId127"/>
    <p:sldId id="686" r:id="rId128"/>
    <p:sldId id="687" r:id="rId129"/>
    <p:sldId id="688" r:id="rId130"/>
    <p:sldId id="689" r:id="rId131"/>
    <p:sldId id="690" r:id="rId132"/>
    <p:sldId id="691" r:id="rId133"/>
    <p:sldId id="692" r:id="rId134"/>
    <p:sldId id="693" r:id="rId135"/>
    <p:sldId id="694" r:id="rId136"/>
    <p:sldId id="695" r:id="rId137"/>
    <p:sldId id="705" r:id="rId138"/>
    <p:sldId id="696" r:id="rId139"/>
    <p:sldId id="697" r:id="rId140"/>
    <p:sldId id="698" r:id="rId141"/>
    <p:sldId id="703" r:id="rId142"/>
    <p:sldId id="699" r:id="rId143"/>
    <p:sldId id="702" r:id="rId144"/>
    <p:sldId id="704" r:id="rId145"/>
    <p:sldId id="700" r:id="rId146"/>
    <p:sldId id="701" r:id="rId147"/>
    <p:sldId id="776" r:id="rId14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339933"/>
    <a:srgbClr val="33CC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404" y="-90"/>
      </p:cViewPr>
      <p:guideLst>
        <p:guide orient="horz" pos="2159"/>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1" Type="http://schemas.openxmlformats.org/officeDocument/2006/relationships/tableStyles" Target="tableStyles.xml"/><Relationship Id="rId150" Type="http://schemas.openxmlformats.org/officeDocument/2006/relationships/viewProps" Target="viewProps.xml"/><Relationship Id="rId15" Type="http://schemas.openxmlformats.org/officeDocument/2006/relationships/notesMaster" Target="notesMasters/notesMaster1.xml"/><Relationship Id="rId149" Type="http://schemas.openxmlformats.org/officeDocument/2006/relationships/presProps" Target="presProps.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F141D079-9E79-4EBC-9B45-EBEFF850E9D1}"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en-US" sz="1200" dirty="0"/>
            </a:fld>
            <a:endParaRPr 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
        <p:nvSpPr>
          <p:cNvPr id="121859" name="Rectangle 2"/>
          <p:cNvSpPr>
            <a:spLocks noTextEdit="1"/>
          </p:cNvSpPr>
          <p:nvPr>
            <p:ph type="sldImg"/>
          </p:nvPr>
        </p:nvSpPr>
        <p:spPr>
          <a:ln>
            <a:solidFill>
              <a:srgbClr val="000000">
                <a:alpha val="100000"/>
              </a:srgbClr>
            </a:solidFill>
            <a:miter lim="800000"/>
          </a:ln>
        </p:spPr>
      </p:sp>
      <p:sp>
        <p:nvSpPr>
          <p:cNvPr id="121860" name="Rectangle 3"/>
          <p:cNvSpPr>
            <a:spLocks noGrp="1"/>
          </p:cNvSpPr>
          <p:nvPr>
            <p:ph type="body" idx="1"/>
          </p:nvPr>
        </p:nvSpPr>
        <p:spPr>
          <a:noFill/>
          <a:ln>
            <a:noFill/>
          </a:ln>
        </p:spPr>
        <p:txBody>
          <a:bodyPr wrap="square" lIns="91440" tIns="45720" rIns="91440" bIns="45720" anchor="t" anchorCtr="0"/>
          <a:p>
            <a:pPr lvl="0" eaLnBrk="1" hangingPunct="1"/>
            <a:r>
              <a:rPr dirty="0"/>
              <a:t>Init() – the init() function is called when the servlet is initialized by the server. This often happens on the first doGet() or doPut() call of the servlet.</a:t>
            </a:r>
            <a:endParaRPr dirty="0"/>
          </a:p>
          <a:p>
            <a:pPr lvl="0" eaLnBrk="1" hangingPunct="1"/>
            <a:r>
              <a:rPr dirty="0"/>
              <a:t>Destroy()- this function is called when the servlet is being destroyed by the server, typically when the server process is being stopped.</a:t>
            </a:r>
            <a:endParaRPr dirty="0"/>
          </a:p>
          <a:p>
            <a:pPr lvl="0" eaLnBrk="1" hangingPunct="1"/>
            <a:r>
              <a:rPr dirty="0"/>
              <a:t>doGet() – the doGet() function is called when the servlet is called via an HTTP GET.</a:t>
            </a:r>
            <a:endParaRPr dirty="0"/>
          </a:p>
          <a:p>
            <a:pPr lvl="0" eaLnBrk="1" hangingPunct="1"/>
            <a:r>
              <a:rPr dirty="0"/>
              <a:t>doPost() – the doPost() function is called when the servlet is called via an HTTP POST.</a:t>
            </a:r>
            <a:endParaRPr dirty="0"/>
          </a:p>
          <a:p>
            <a:pPr lvl="0" eaLnBrk="1" hangingPunct="1"/>
            <a:r>
              <a:rPr dirty="0"/>
              <a:t>POSTs are a good way to get input from HTML forms</a:t>
            </a:r>
            <a:endParaRPr dirty="0"/>
          </a:p>
          <a:p>
            <a:pPr lvl="0" eaLnBrk="1" hangingPunct="1"/>
            <a:r>
              <a:rPr dirty="0"/>
              <a:t>service() – public function that handles dispatching requests to the protected HTTP-specific service() method;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
        <p:nvSpPr>
          <p:cNvPr id="122883" name="Rectangle 2"/>
          <p:cNvSpPr>
            <a:spLocks noTextEdit="1"/>
          </p:cNvSpPr>
          <p:nvPr>
            <p:ph type="sldImg"/>
          </p:nvPr>
        </p:nvSpPr>
        <p:spPr>
          <a:ln>
            <a:solidFill>
              <a:srgbClr val="000000">
                <a:alpha val="100000"/>
              </a:srgbClr>
            </a:solidFill>
            <a:miter lim="800000"/>
          </a:ln>
        </p:spPr>
      </p:sp>
      <p:sp>
        <p:nvSpPr>
          <p:cNvPr id="122884" name="Rectangle 3"/>
          <p:cNvSpPr>
            <a:spLocks noGrp="1"/>
          </p:cNvSpPr>
          <p:nvPr>
            <p:ph type="body" idx="1"/>
          </p:nvPr>
        </p:nvSpPr>
        <p:spPr>
          <a:noFill/>
          <a:ln>
            <a:noFill/>
          </a:ln>
        </p:spPr>
        <p:txBody>
          <a:bodyPr wrap="square" lIns="91440" tIns="45720" rIns="91440" bIns="45720" anchor="t" anchorCtr="0"/>
          <a:p>
            <a:pPr lvl="0" eaLnBrk="1" hangingPunct="1"/>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Slide Image Placeholder 1"/>
          <p:cNvSpPr>
            <a:spLocks noGrp="1" noRot="1" noChangeAspect="1" noTextEdit="1"/>
          </p:cNvSpPr>
          <p:nvPr>
            <p:ph type="sldImg"/>
          </p:nvPr>
        </p:nvSpPr>
        <p:spPr>
          <a:ln>
            <a:solidFill>
              <a:srgbClr val="000000">
                <a:alpha val="100000"/>
              </a:srgbClr>
            </a:solidFill>
            <a:miter lim="800000"/>
          </a:ln>
        </p:spPr>
      </p:sp>
      <p:sp>
        <p:nvSpPr>
          <p:cNvPr id="123907"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endParaRPr dirty="0"/>
          </a:p>
        </p:txBody>
      </p:sp>
      <p:sp>
        <p:nvSpPr>
          <p:cNvPr id="123908"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dirty="0"/>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dirty="0"/>
              <a:t>Click to edit Master title style</a:t>
            </a:r>
            <a:endParaRPr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57200" y="6553200"/>
            <a:ext cx="8153400" cy="168275"/>
          </a:xfrm>
          <a:prstGeom prst="rect">
            <a:avLst/>
          </a:prstGeom>
          <a:noFill/>
          <a:ln>
            <a:noFill/>
          </a:ln>
          <a:effectLst/>
        </p:spPr>
        <p:txBody>
          <a:bodyPr vert="horz" wrap="square" lIns="91440" tIns="45720" rIns="91440" bIns="45720" numCol="1" anchor="t" anchorCtr="0" compatLnSpc="1"/>
          <a:lstStyle>
            <a:lvl1pPr algn="ctr">
              <a:defRPr sz="10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dirty="0">
                <a:latin typeface="Arial" panose="020B0604020202020204" pitchFamily="34" charset="0"/>
              </a:rPr>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w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Rectangle 2"/>
          <p:cNvSpPr>
            <a:spLocks noGrp="1"/>
          </p:cNvSpPr>
          <p:nvPr>
            <p:ph type="ctrTitle"/>
          </p:nvPr>
        </p:nvSpPr>
        <p:spPr>
          <a:xfrm>
            <a:off x="685800" y="1371600"/>
            <a:ext cx="7924800" cy="1470025"/>
          </a:xfrm>
        </p:spPr>
        <p:txBody>
          <a:bodyPr vert="horz" wrap="square" lIns="91440" tIns="45720" rIns="91440" bIns="45720" anchor="ctr" anchorCtr="0"/>
          <a:p>
            <a:pPr eaLnBrk="1" hangingPunct="1">
              <a:buClrTx/>
              <a:buSzTx/>
              <a:buFontTx/>
            </a:pPr>
            <a:br>
              <a:rPr sz="4000" dirty="0">
                <a:solidFill>
                  <a:srgbClr val="FF0000"/>
                </a:solidFill>
              </a:rPr>
            </a:br>
            <a:r>
              <a:rPr sz="4000" dirty="0">
                <a:solidFill>
                  <a:srgbClr val="FF0000"/>
                </a:solidFill>
              </a:rPr>
              <a:t>Server-side Programming:</a:t>
            </a:r>
            <a:br>
              <a:rPr sz="4000" dirty="0">
                <a:solidFill>
                  <a:srgbClr val="FF0000"/>
                </a:solidFill>
              </a:rPr>
            </a:br>
            <a:r>
              <a:rPr sz="4000" dirty="0">
                <a:solidFill>
                  <a:srgbClr val="FF0000"/>
                </a:solidFill>
              </a:rPr>
              <a:t>Java Servlets</a:t>
            </a:r>
            <a:endParaRPr sz="40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itle 1"/>
          <p:cNvSpPr>
            <a:spLocks noGrp="1"/>
          </p:cNvSpPr>
          <p:nvPr>
            <p:ph type="title"/>
          </p:nvPr>
        </p:nvSpPr>
        <p:spPr/>
        <p:txBody>
          <a:bodyPr vert="horz" wrap="square" lIns="91440" tIns="45720" rIns="91440" bIns="45720" anchor="ctr" anchorCtr="0"/>
          <a:p>
            <a:r>
              <a:rPr dirty="0"/>
              <a:t>Benefits of servlet</a:t>
            </a:r>
            <a:endParaRPr lang="en-IN" altLang="x-none" dirty="0"/>
          </a:p>
        </p:txBody>
      </p:sp>
      <p:sp>
        <p:nvSpPr>
          <p:cNvPr id="11267" name="Content Placeholder 2"/>
          <p:cNvSpPr>
            <a:spLocks noGrp="1"/>
          </p:cNvSpPr>
          <p:nvPr>
            <p:ph idx="1"/>
          </p:nvPr>
        </p:nvSpPr>
        <p:spPr/>
        <p:txBody>
          <a:bodyPr vert="horz" wrap="square" lIns="91440" tIns="45720" rIns="91440" bIns="45720" anchor="t" anchorCtr="0"/>
          <a:p>
            <a:r>
              <a:rPr lang="en-IN" altLang="x-none" sz="2400" dirty="0"/>
              <a:t>.</a:t>
            </a:r>
            <a:endParaRPr lang="en-IN" altLang="x-none" sz="2400" dirty="0"/>
          </a:p>
          <a:p>
            <a:r>
              <a:rPr lang="en-IN" altLang="x-none" sz="2400" dirty="0"/>
              <a:t>Portability</a:t>
            </a:r>
            <a:endParaRPr lang="en-IN" altLang="x-none" sz="2400" dirty="0"/>
          </a:p>
          <a:p>
            <a:r>
              <a:rPr lang="en-IN" altLang="x-none" sz="2400" dirty="0"/>
              <a:t>Powerful</a:t>
            </a:r>
            <a:endParaRPr lang="en-IN" altLang="x-none" sz="2400" dirty="0"/>
          </a:p>
          <a:p>
            <a:r>
              <a:rPr lang="en-IN" altLang="x-none" sz="2400" dirty="0"/>
              <a:t>Efficiency</a:t>
            </a:r>
            <a:endParaRPr lang="en-IN" altLang="x-none" sz="2400" dirty="0"/>
          </a:p>
          <a:p>
            <a:r>
              <a:rPr lang="en-IN" altLang="x-none" sz="2400" dirty="0"/>
              <a:t>Safety</a:t>
            </a:r>
            <a:endParaRPr lang="en-IN" altLang="x-none" sz="2400" dirty="0"/>
          </a:p>
          <a:p>
            <a:r>
              <a:rPr lang="en-IN" altLang="x-none" sz="2400" dirty="0"/>
              <a:t>Integration</a:t>
            </a:r>
            <a:endParaRPr lang="en-IN" altLang="x-none" sz="2400" dirty="0"/>
          </a:p>
          <a:p>
            <a:r>
              <a:rPr lang="en-IN" altLang="x-none" sz="2400" dirty="0"/>
              <a:t>Extensibility</a:t>
            </a:r>
            <a:endParaRPr lang="en-IN" altLang="x-none" sz="2400" dirty="0"/>
          </a:p>
          <a:p>
            <a:r>
              <a:rPr lang="en-IN" altLang="x-none" sz="2400" dirty="0"/>
              <a:t>Inexpensive</a:t>
            </a:r>
            <a:endParaRPr lang="en-IN" altLang="x-none" sz="2400" dirty="0"/>
          </a:p>
          <a:p>
            <a:r>
              <a:rPr lang="en-IN" altLang="x-none" sz="2400" dirty="0"/>
              <a:t>Secure</a:t>
            </a:r>
            <a:endParaRPr lang="en-IN" altLang="x-none" sz="2400" dirty="0"/>
          </a:p>
          <a:p>
            <a:r>
              <a:rPr lang="en-IN" altLang="x-none" sz="2400" dirty="0"/>
              <a:t>Performance</a:t>
            </a:r>
            <a:endParaRPr lang="en-IN" altLang="x-none" sz="2400" dirty="0"/>
          </a:p>
          <a:p>
            <a:endParaRPr lang="en-IN" altLang="x-none" sz="2400" dirty="0"/>
          </a:p>
        </p:txBody>
      </p:sp>
      <p:sp>
        <p:nvSpPr>
          <p:cNvPr id="1126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Servlets with JDBC</a:t>
            </a:r>
            <a:endParaRPr lang="en-IN" altLang="en-US"/>
          </a:p>
        </p:txBody>
      </p:sp>
      <p:pic>
        <p:nvPicPr>
          <p:cNvPr id="4" name="Content Placeholder 3"/>
          <p:cNvPicPr>
            <a:picLocks noChangeAspect="1"/>
          </p:cNvPicPr>
          <p:nvPr>
            <p:ph idx="1"/>
          </p:nvPr>
        </p:nvPicPr>
        <p:blipFill>
          <a:blip r:embed="rId1"/>
          <a:srcRect r="15122" b="12808"/>
          <a:stretch>
            <a:fillRect/>
          </a:stretch>
        </p:blipFill>
        <p:spPr>
          <a:xfrm>
            <a:off x="762000" y="1371600"/>
            <a:ext cx="6908165" cy="468503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1627505"/>
            <a:ext cx="8229600" cy="44704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457200"/>
            <a:ext cx="7639050" cy="44196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762000"/>
            <a:ext cx="7102475" cy="452628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57200" y="302260"/>
            <a:ext cx="8229600" cy="5824220"/>
          </a:xfrm>
        </p:spPr>
        <p:txBody>
          <a:bodyPr/>
          <a:p>
            <a:pPr marL="0" indent="0" algn="just">
              <a:buNone/>
            </a:pPr>
            <a:r>
              <a:rPr lang="en-IN" altLang="en-US" sz="1800" b="1"/>
              <a:t>1)</a:t>
            </a:r>
            <a:r>
              <a:rPr lang="en-US" sz="1800" b="1"/>
              <a:t>JDBC-ODBC Bridge plus ODBC driver</a:t>
            </a:r>
            <a:endParaRPr lang="en-US" sz="1800" b="1"/>
          </a:p>
          <a:p>
            <a:pPr algn="just"/>
            <a:r>
              <a:rPr lang="en-US" sz="1800"/>
              <a:t>provides JDBC access via ODBC drivers</a:t>
            </a:r>
            <a:endParaRPr lang="en-US" sz="1800"/>
          </a:p>
          <a:p>
            <a:pPr algn="just"/>
            <a:r>
              <a:rPr lang="en-US" sz="1800"/>
              <a:t>Windows platform only</a:t>
            </a:r>
            <a:endParaRPr lang="en-US" sz="1800"/>
          </a:p>
          <a:p>
            <a:pPr algn="just"/>
            <a:r>
              <a:rPr lang="en-US" sz="1800"/>
              <a:t>Cannot be used directly from browser (HTTP protocol)</a:t>
            </a:r>
            <a:endParaRPr lang="en-US" sz="1800"/>
          </a:p>
          <a:p>
            <a:pPr algn="just"/>
            <a:r>
              <a:rPr lang="en-US" sz="1800"/>
              <a:t>Can be solved by using a middleware such as RMI / CORBA</a:t>
            </a:r>
            <a:endParaRPr lang="en-US" sz="1800"/>
          </a:p>
          <a:p>
            <a:pPr marL="0" indent="0" algn="just">
              <a:buNone/>
            </a:pPr>
            <a:r>
              <a:rPr lang="en-IN" altLang="en-US" sz="1800" b="1"/>
              <a:t>2)</a:t>
            </a:r>
            <a:r>
              <a:rPr lang="en-US" sz="1800" b="1"/>
              <a:t>Native-API partly-Java driver</a:t>
            </a:r>
            <a:endParaRPr lang="en-US" sz="1800" b="1"/>
          </a:p>
          <a:p>
            <a:pPr algn="just"/>
            <a:r>
              <a:rPr lang="en-US" sz="1800"/>
              <a:t>driver converts JDBC calls into calls on the client API</a:t>
            </a:r>
            <a:endParaRPr lang="en-US" sz="1800"/>
          </a:p>
          <a:p>
            <a:pPr algn="just"/>
            <a:r>
              <a:rPr lang="en-US" sz="1800"/>
              <a:t>requires that some operating system-specific binary code be loaded on</a:t>
            </a:r>
            <a:r>
              <a:rPr lang="en-IN" altLang="en-US" sz="1800"/>
              <a:t> </a:t>
            </a:r>
            <a:r>
              <a:rPr lang="en-US" sz="1800"/>
              <a:t>each</a:t>
            </a:r>
            <a:r>
              <a:rPr lang="en-IN" altLang="en-US" sz="1800"/>
              <a:t> </a:t>
            </a:r>
            <a:r>
              <a:rPr lang="en-US" sz="1800"/>
              <a:t>client machine</a:t>
            </a:r>
            <a:endParaRPr lang="en-US" sz="1800"/>
          </a:p>
          <a:p>
            <a:pPr marL="0" indent="0" algn="just">
              <a:buNone/>
            </a:pPr>
            <a:r>
              <a:rPr lang="en-IN" altLang="en-US" sz="1800" b="1"/>
              <a:t>3)JDBC-Net pure Java driver</a:t>
            </a:r>
            <a:endParaRPr lang="en-IN" altLang="en-US" sz="1800" b="1"/>
          </a:p>
          <a:p>
            <a:pPr algn="just"/>
            <a:r>
              <a:rPr lang="en-IN" altLang="en-US" sz="1800"/>
              <a:t>driver translates JDBC calls into a DBMS-independent net protocol,act as middleware server</a:t>
            </a:r>
            <a:endParaRPr lang="en-IN" altLang="en-US" sz="1800"/>
          </a:p>
          <a:p>
            <a:pPr algn="just"/>
            <a:r>
              <a:rPr lang="en-IN" altLang="en-US" sz="1800"/>
              <a:t>able to connect its pure Java clients to many different databases -the most flexible JDBC alternative</a:t>
            </a:r>
            <a:endParaRPr lang="en-IN" altLang="en-US" sz="1800"/>
          </a:p>
          <a:p>
            <a:pPr marL="0" indent="0" algn="just">
              <a:buNone/>
            </a:pPr>
            <a:r>
              <a:rPr lang="en-IN" altLang="en-US" sz="1800" b="1"/>
              <a:t>4)Native-protocol pure Java driver</a:t>
            </a:r>
            <a:endParaRPr lang="en-IN" altLang="en-US" sz="1800" b="1"/>
          </a:p>
          <a:p>
            <a:pPr marL="0" indent="0" algn="just">
              <a:buNone/>
            </a:pPr>
            <a:r>
              <a:rPr lang="en-IN" altLang="en-US" sz="1800"/>
              <a:t>•converts JDBC calls directly into the network protocol used by DBMS</a:t>
            </a:r>
            <a:endParaRPr lang="en-IN" altLang="en-US" sz="1800"/>
          </a:p>
          <a:p>
            <a:pPr marL="0" indent="0" algn="just">
              <a:buNone/>
            </a:pPr>
            <a:r>
              <a:rPr lang="en-IN" altLang="en-US" sz="1800"/>
              <a:t>•This allows a direct call from the client machine to the DBMS server -perfect forInternet JDBC access</a:t>
            </a:r>
            <a:endParaRPr lang="en-IN" altLang="en-US" sz="1800"/>
          </a:p>
          <a:p>
            <a:pPr marL="0" indent="0" algn="just">
              <a:buNone/>
            </a:pPr>
            <a:r>
              <a:rPr lang="en-IN" altLang="en-US" sz="1800"/>
              <a:t>•available only by DBMS vendor -Oracle, Sybase etc</a:t>
            </a:r>
            <a:endParaRPr lang="en-IN" altLang="en-US" sz="1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09270" y="1600200"/>
            <a:ext cx="8124190" cy="452628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8600" y="533400"/>
            <a:ext cx="7999730" cy="452628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533400"/>
            <a:ext cx="7458075" cy="452628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04800" y="533400"/>
            <a:ext cx="7877175" cy="44005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609600"/>
            <a:ext cx="7338060" cy="5165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itle 1"/>
          <p:cNvSpPr>
            <a:spLocks noGrp="1"/>
          </p:cNvSpPr>
          <p:nvPr>
            <p:ph type="title"/>
          </p:nvPr>
        </p:nvSpPr>
        <p:spPr/>
        <p:txBody>
          <a:bodyPr vert="horz" wrap="square" lIns="91440" tIns="45720" rIns="91440" bIns="45720" anchor="ctr" anchorCtr="0"/>
          <a:p>
            <a:r>
              <a:rPr sz="4000" dirty="0"/>
              <a:t>Java Servlet</a:t>
            </a:r>
            <a:endParaRPr lang="en-IN" altLang="x-none" sz="4000" dirty="0"/>
          </a:p>
        </p:txBody>
      </p:sp>
      <p:sp>
        <p:nvSpPr>
          <p:cNvPr id="3" name="Content Placeholder 2"/>
          <p:cNvSpPr>
            <a:spLocks noGrp="1"/>
          </p:cNvSpPr>
          <p:nvPr>
            <p:ph idx="1"/>
          </p:nvPr>
        </p:nvSpPr>
        <p:spPr>
          <a:xfrm>
            <a:off x="457200" y="1524000"/>
            <a:ext cx="8229600" cy="4525963"/>
          </a:xfrm>
        </p:spPr>
        <p:txBody>
          <a:bodyPr vert="horz" wrap="square" lIns="91440" tIns="45720" rIns="91440" bIns="45720" numCol="1" anchor="t" anchorCtr="0" compatLnSpc="1"/>
          <a:lstStyle/>
          <a:p>
            <a:pPr marL="609600" marR="0" lvl="0" indent="-609600" algn="l" defTabSz="914400" rtl="0" eaLnBrk="1" fontAlgn="base" latinLnBrk="0" hangingPunct="1">
              <a:lnSpc>
                <a:spcPct val="100000"/>
              </a:lnSpc>
              <a:spcBef>
                <a:spcPct val="20000"/>
              </a:spcBef>
              <a:spcAft>
                <a:spcPct val="0"/>
              </a:spcAft>
              <a:buClrTx/>
              <a:buSzTx/>
              <a:buFontTx/>
              <a:buChar char="•"/>
              <a:defRPr/>
            </a:pPr>
            <a:r>
              <a:rPr kumimoji="0" lang="en-US" sz="2800" b="0" i="0" u="none" strike="noStrike" kern="0" cap="none" spc="0" normalizeH="0" baseline="0" noProof="0" dirty="0" err="1" smtClean="0">
                <a:ln>
                  <a:noFill/>
                </a:ln>
                <a:solidFill>
                  <a:srgbClr val="000000"/>
                </a:solidFill>
                <a:effectLst/>
                <a:uLnTx/>
                <a:uFillTx/>
                <a:latin typeface="Garamond" panose="02020404030301010803"/>
                <a:ea typeface="+mn-ea"/>
                <a:cs typeface="+mn-cs"/>
              </a:rPr>
              <a:t>Javax.servlet</a:t>
            </a:r>
            <a:r>
              <a:rPr kumimoji="0" lang="en-US" sz="2800" b="0" i="0" u="none" strike="noStrike" kern="0" cap="none" spc="0" normalizeH="0" baseline="0" noProof="0" dirty="0" smtClean="0">
                <a:ln>
                  <a:noFill/>
                </a:ln>
                <a:solidFill>
                  <a:srgbClr val="000000"/>
                </a:solidFill>
                <a:effectLst/>
                <a:uLnTx/>
                <a:uFillTx/>
                <a:latin typeface="Garamond" panose="02020404030301010803"/>
                <a:ea typeface="+mn-ea"/>
                <a:cs typeface="+mn-cs"/>
              </a:rPr>
              <a:t> package can be extended for use with any application layer protocol</a:t>
            </a:r>
            <a:endParaRPr kumimoji="0" lang="en-US" sz="2800" b="0" i="0" u="none" strike="noStrike" kern="0" cap="none" spc="0" normalizeH="0" baseline="0" noProof="0" dirty="0" smtClean="0">
              <a:ln>
                <a:noFill/>
              </a:ln>
              <a:solidFill>
                <a:srgbClr val="000000"/>
              </a:solidFill>
              <a:effectLst/>
              <a:uLnTx/>
              <a:uFillTx/>
              <a:latin typeface="Garamond" panose="02020404030301010803"/>
              <a:ea typeface="+mn-ea"/>
              <a:cs typeface="+mn-cs"/>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400" b="0" i="0" u="none" strike="noStrike" kern="0" cap="none" spc="0" normalizeH="0" baseline="0" noProof="0" dirty="0" smtClean="0">
                <a:ln>
                  <a:noFill/>
                </a:ln>
                <a:solidFill>
                  <a:srgbClr val="000000"/>
                </a:solidFill>
                <a:effectLst/>
                <a:uLnTx/>
                <a:uFillTx/>
                <a:latin typeface="Garamond" panose="02020404030301010803"/>
              </a:rPr>
              <a:t>http is the most popularly used protocol</a:t>
            </a:r>
            <a:endParaRPr kumimoji="0" lang="en-US" sz="2400" b="0" i="0" u="none" strike="noStrike" kern="0" cap="none" spc="0" normalizeH="0" baseline="0" noProof="0" dirty="0" smtClean="0">
              <a:ln>
                <a:noFill/>
              </a:ln>
              <a:solidFill>
                <a:srgbClr val="000000"/>
              </a:solidFill>
              <a:effectLst/>
              <a:uLnTx/>
              <a:uFillTx/>
              <a:latin typeface="Garamond" panose="02020404030301010803"/>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400" b="0" i="0" u="none" strike="noStrike" kern="0" cap="none" spc="0" normalizeH="0" baseline="0" noProof="0" dirty="0" err="1" smtClean="0">
                <a:ln>
                  <a:noFill/>
                </a:ln>
                <a:solidFill>
                  <a:srgbClr val="000000"/>
                </a:solidFill>
                <a:effectLst/>
                <a:uLnTx/>
                <a:uFillTx/>
                <a:latin typeface="Garamond" panose="02020404030301010803"/>
              </a:rPr>
              <a:t>Javax.servlet.http</a:t>
            </a:r>
            <a:r>
              <a:rPr kumimoji="0" lang="en-US" sz="2400" b="0" i="0" u="none" strike="noStrike" kern="0" cap="none" spc="0" normalizeH="0" baseline="0" noProof="0" dirty="0" smtClean="0">
                <a:ln>
                  <a:noFill/>
                </a:ln>
                <a:solidFill>
                  <a:srgbClr val="000000"/>
                </a:solidFill>
                <a:effectLst/>
                <a:uLnTx/>
                <a:uFillTx/>
                <a:latin typeface="Garamond" panose="02020404030301010803"/>
              </a:rPr>
              <a:t> package is extension of the </a:t>
            </a:r>
            <a:r>
              <a:rPr kumimoji="0" lang="en-US" sz="2400" b="0" i="0" u="none" strike="noStrike" kern="0" cap="none" spc="0" normalizeH="0" baseline="0" noProof="0" dirty="0" err="1" smtClean="0">
                <a:ln>
                  <a:noFill/>
                </a:ln>
                <a:solidFill>
                  <a:srgbClr val="000000"/>
                </a:solidFill>
                <a:effectLst/>
                <a:uLnTx/>
                <a:uFillTx/>
                <a:latin typeface="Garamond" panose="02020404030301010803"/>
              </a:rPr>
              <a:t>javax.servlet</a:t>
            </a:r>
            <a:r>
              <a:rPr kumimoji="0" lang="en-US" sz="2400" b="0" i="0" u="none" strike="noStrike" kern="0" cap="none" spc="0" normalizeH="0" baseline="0" noProof="0" dirty="0" smtClean="0">
                <a:ln>
                  <a:noFill/>
                </a:ln>
                <a:solidFill>
                  <a:srgbClr val="000000"/>
                </a:solidFill>
                <a:effectLst/>
                <a:uLnTx/>
                <a:uFillTx/>
                <a:latin typeface="Garamond" panose="02020404030301010803"/>
              </a:rPr>
              <a:t> package for http protocol</a:t>
            </a:r>
            <a:endParaRPr kumimoji="0" lang="en-US" sz="2400" b="0" i="0" u="none" strike="noStrike" kern="0" cap="none" spc="0" normalizeH="0" baseline="0" noProof="0" dirty="0" smtClean="0">
              <a:ln>
                <a:noFill/>
              </a:ln>
              <a:solidFill>
                <a:srgbClr val="000000"/>
              </a:solidFill>
              <a:effectLst/>
              <a:uLnTx/>
              <a:uFillTx/>
              <a:latin typeface="Garamond" panose="02020404030301010803"/>
            </a:endParaRPr>
          </a:p>
          <a:p>
            <a:pPr marL="609600" marR="0" lvl="0" indent="-609600" algn="l" defTabSz="914400" rtl="0" eaLnBrk="1" fontAlgn="base" latinLnBrk="0" hangingPunct="1">
              <a:lnSpc>
                <a:spcPct val="100000"/>
              </a:lnSpc>
              <a:spcBef>
                <a:spcPct val="20000"/>
              </a:spcBef>
              <a:spcAft>
                <a:spcPct val="0"/>
              </a:spcAft>
              <a:buClrTx/>
              <a:buSzTx/>
              <a:buFontTx/>
              <a:buChar char="•"/>
              <a:defRPr/>
            </a:pPr>
            <a:r>
              <a:rPr kumimoji="0" lang="en-US" sz="22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The </a:t>
            </a:r>
            <a:r>
              <a:rPr kumimoji="0" lang="en-US" sz="22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Servlet</a:t>
            </a:r>
            <a:r>
              <a:rPr kumimoji="0" lang="en-US" sz="22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spec allows you to implement separate Java methods implementing each HTTP method in your subclass of </a:t>
            </a:r>
            <a:r>
              <a:rPr kumimoji="0" lang="en-US" sz="22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HttpServlet</a:t>
            </a:r>
            <a:r>
              <a:rPr kumimoji="0" lang="en-US" sz="22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a:t>
            </a:r>
            <a:endParaRPr kumimoji="0" lang="en-US" sz="22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Override the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doGet</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and/or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doPost</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method to provide normal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servlet</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functionality. </a:t>
            </a:r>
            <a:endPar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Override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doPut</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or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doDelete</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if you want to implement these methods. </a:t>
            </a:r>
            <a:endPar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There's no need to override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doOptions</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or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doTrace</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a:t>
            </a:r>
            <a:endPar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endParaRPr>
          </a:p>
          <a:p>
            <a:pPr marL="1100455" marR="0" lvl="1" indent="-533400" algn="l" defTabSz="914400" rtl="0" eaLnBrk="1" fontAlgn="base" latinLnBrk="0" hangingPunct="1">
              <a:lnSpc>
                <a:spcPct val="100000"/>
              </a:lnSpc>
              <a:spcBef>
                <a:spcPct val="20000"/>
              </a:spcBef>
              <a:spcAft>
                <a:spcPct val="0"/>
              </a:spcAft>
              <a:buClrTx/>
              <a:buSzTx/>
              <a:buFontTx/>
              <a:buChar char="–"/>
              <a:defRPr/>
            </a:pP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The </a:t>
            </a:r>
            <a:r>
              <a:rPr kumimoji="0" lang="en-US" sz="2000" b="0" i="0" u="none" strike="noStrike" kern="0" cap="none" spc="0" normalizeH="0" baseline="0" noProof="0" dirty="0" err="1" smtClean="0">
                <a:ln>
                  <a:noFill/>
                </a:ln>
                <a:solidFill>
                  <a:srgbClr val="000000"/>
                </a:solidFill>
                <a:effectLst/>
                <a:uLnTx/>
                <a:uFillTx/>
                <a:latin typeface="Garamond" panose="02020404030301010803"/>
                <a:ea typeface="Arial Unicode MS" pitchFamily="34" charset="-128"/>
                <a:cs typeface="Arial Unicode MS" pitchFamily="34" charset="-128"/>
              </a:rPr>
              <a:t>superclass</a:t>
            </a:r>
            <a:r>
              <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rPr>
              <a:t> handles the HEAD method all on its own.</a:t>
            </a:r>
            <a:endParaRPr kumimoji="0" lang="en-US" sz="2000" b="0" i="0" u="none" strike="noStrike" kern="0" cap="none" spc="0" normalizeH="0" baseline="0" noProof="0" dirty="0" smtClean="0">
              <a:ln>
                <a:noFill/>
              </a:ln>
              <a:solidFill>
                <a:srgbClr val="000000"/>
              </a:solidFill>
              <a:effectLst/>
              <a:uLnTx/>
              <a:uFillTx/>
              <a:latin typeface="Garamond" panose="02020404030301010803"/>
              <a:ea typeface="Arial Unicode MS" pitchFamily="34" charset="-128"/>
              <a:cs typeface="Arial Unicode MS" pitchFamily="34" charset="-128"/>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en-IN"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838200"/>
            <a:ext cx="7422515" cy="49371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8600" y="685800"/>
            <a:ext cx="8010525" cy="37719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t>Example of Registration form in servlet</a:t>
            </a:r>
            <a:r>
              <a:rPr lang="en-IN" altLang="en-US" sz="3600"/>
              <a:t> using JDBC</a:t>
            </a:r>
            <a:endParaRPr lang="en-IN" altLang="en-US" sz="3600"/>
          </a:p>
        </p:txBody>
      </p:sp>
      <p:sp>
        <p:nvSpPr>
          <p:cNvPr id="3" name="Content Placeholder 2"/>
          <p:cNvSpPr>
            <a:spLocks noGrp="1"/>
          </p:cNvSpPr>
          <p:nvPr>
            <p:ph idx="1"/>
          </p:nvPr>
        </p:nvSpPr>
        <p:spPr/>
        <p:txBody>
          <a:bodyPr/>
          <a:p>
            <a:r>
              <a:rPr lang="en-US" sz="1800"/>
              <a:t>create a table first as given below:</a:t>
            </a:r>
            <a:endParaRPr lang="en-US" sz="1800"/>
          </a:p>
          <a:p>
            <a:pPr marL="0" indent="0">
              <a:buNone/>
            </a:pPr>
            <a:r>
              <a:rPr lang="en-US" sz="1800"/>
              <a:t>CREATE TABLE  "REGISTERUSER"   </a:t>
            </a:r>
            <a:endParaRPr lang="en-US" sz="1800"/>
          </a:p>
          <a:p>
            <a:pPr marL="0" indent="0">
              <a:buNone/>
            </a:pPr>
            <a:r>
              <a:rPr lang="en-US" sz="1800"/>
              <a:t>   (    "NAME" VARCHAR2(4000),   </a:t>
            </a:r>
            <a:endParaRPr lang="en-US" sz="1800"/>
          </a:p>
          <a:p>
            <a:pPr marL="0" indent="0">
              <a:buNone/>
            </a:pPr>
            <a:r>
              <a:rPr lang="en-US" sz="1800"/>
              <a:t>    "PASS" VARCHAR2(4000),   </a:t>
            </a:r>
            <a:endParaRPr lang="en-US" sz="1800"/>
          </a:p>
          <a:p>
            <a:pPr marL="0" indent="0">
              <a:buNone/>
            </a:pPr>
            <a:r>
              <a:rPr lang="en-US" sz="1800"/>
              <a:t>    "EMAIL" VARCHAR2(4000),   </a:t>
            </a:r>
            <a:endParaRPr lang="en-US" sz="1800"/>
          </a:p>
          <a:p>
            <a:pPr marL="0" indent="0">
              <a:buNone/>
            </a:pPr>
            <a:r>
              <a:rPr lang="en-US" sz="1800"/>
              <a:t>    "COUNTRY" VARCHAR2(4000)  </a:t>
            </a:r>
            <a:endParaRPr lang="en-US" sz="1800"/>
          </a:p>
          <a:p>
            <a:pPr marL="0" indent="0">
              <a:buNone/>
            </a:pPr>
            <a:r>
              <a:rPr lang="en-US" sz="1800"/>
              <a:t>   )  </a:t>
            </a:r>
            <a:endParaRPr lang="en-US" sz="1800"/>
          </a:p>
          <a:p>
            <a:pPr marL="0" indent="0">
              <a:buNone/>
            </a:pPr>
            <a:r>
              <a:rPr lang="en-US" sz="1800"/>
              <a:t>/  </a:t>
            </a:r>
            <a:endParaRPr lang="en-US" sz="1800"/>
          </a:p>
          <a:p>
            <a:pPr marL="0" indent="0">
              <a:buNone/>
            </a:pPr>
            <a:endParaRPr lang="en-US" sz="18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81000" y="152400"/>
            <a:ext cx="8229600" cy="4525963"/>
          </a:xfrm>
        </p:spPr>
        <p:txBody>
          <a:bodyPr/>
          <a:p>
            <a:pPr marL="0" indent="0">
              <a:buNone/>
            </a:pPr>
            <a:r>
              <a:rPr lang="en-US" sz="1800"/>
              <a:t>register.html</a:t>
            </a:r>
            <a:endParaRPr lang="en-US" sz="1800"/>
          </a:p>
          <a:p>
            <a:pPr marL="0" indent="0">
              <a:buNone/>
            </a:pPr>
            <a:r>
              <a:rPr lang="en-US" sz="1800"/>
              <a:t>&lt;html&gt;  </a:t>
            </a:r>
            <a:endParaRPr lang="en-US" sz="1800"/>
          </a:p>
          <a:p>
            <a:pPr marL="0" indent="0">
              <a:buNone/>
            </a:pPr>
            <a:r>
              <a:rPr lang="en-US" sz="1800"/>
              <a:t>&lt;body&gt;  </a:t>
            </a:r>
            <a:endParaRPr lang="en-US" sz="1800"/>
          </a:p>
          <a:p>
            <a:pPr marL="0" indent="0">
              <a:buNone/>
            </a:pPr>
            <a:r>
              <a:rPr lang="en-US" sz="1800"/>
              <a:t>&lt;form action="servlet/Register" method="post"&gt;  </a:t>
            </a:r>
            <a:endParaRPr lang="en-US" sz="1800"/>
          </a:p>
          <a:p>
            <a:pPr marL="0" indent="0">
              <a:buNone/>
            </a:pPr>
            <a:r>
              <a:rPr lang="en-US" sz="1800"/>
              <a:t>  </a:t>
            </a:r>
            <a:endParaRPr lang="en-US" sz="1800"/>
          </a:p>
          <a:p>
            <a:pPr marL="0" indent="0">
              <a:buNone/>
            </a:pPr>
            <a:r>
              <a:rPr lang="en-US" sz="1800"/>
              <a:t>Name:&lt;input type="text" name="userName"/&gt;&lt;br/&gt;&lt;br/&gt;  </a:t>
            </a:r>
            <a:endParaRPr lang="en-US" sz="1800"/>
          </a:p>
          <a:p>
            <a:pPr marL="0" indent="0">
              <a:buNone/>
            </a:pPr>
            <a:r>
              <a:rPr lang="en-US" sz="1800"/>
              <a:t>Password:&lt;input type="password" name="userPass"/&gt;&lt;br/&gt;&lt;br/&gt;  </a:t>
            </a:r>
            <a:endParaRPr lang="en-US" sz="1800"/>
          </a:p>
          <a:p>
            <a:pPr marL="0" indent="0">
              <a:buNone/>
            </a:pPr>
            <a:r>
              <a:rPr lang="en-US" sz="1800"/>
              <a:t>Email Id:&lt;input type="text" name="userEmail"/&gt;&lt;br/&gt;&lt;br/&gt;  </a:t>
            </a:r>
            <a:endParaRPr lang="en-US" sz="1800"/>
          </a:p>
          <a:p>
            <a:pPr marL="0" indent="0">
              <a:buNone/>
            </a:pPr>
            <a:r>
              <a:rPr lang="en-US" sz="1800"/>
              <a:t>Country:  </a:t>
            </a:r>
            <a:endParaRPr lang="en-US" sz="1800"/>
          </a:p>
          <a:p>
            <a:pPr marL="0" indent="0">
              <a:buNone/>
            </a:pPr>
            <a:r>
              <a:rPr lang="en-US" sz="1800"/>
              <a:t>&lt;select name="userCountry"&gt;  </a:t>
            </a:r>
            <a:endParaRPr lang="en-US" sz="1800"/>
          </a:p>
          <a:p>
            <a:pPr marL="0" indent="0">
              <a:buNone/>
            </a:pPr>
            <a:r>
              <a:rPr lang="en-US" sz="1800"/>
              <a:t>&lt;option&gt;India&lt;/option&gt;  </a:t>
            </a:r>
            <a:endParaRPr lang="en-US" sz="1800"/>
          </a:p>
          <a:p>
            <a:pPr marL="0" indent="0">
              <a:buNone/>
            </a:pPr>
            <a:r>
              <a:rPr lang="en-US" sz="1800"/>
              <a:t>&lt;option&gt;Pakistan&lt;/option&gt;  </a:t>
            </a:r>
            <a:endParaRPr lang="en-US" sz="1800"/>
          </a:p>
          <a:p>
            <a:pPr marL="0" indent="0">
              <a:buNone/>
            </a:pPr>
            <a:r>
              <a:rPr lang="en-US" sz="1800"/>
              <a:t>&lt;option&gt;other&lt;/option&gt;  </a:t>
            </a:r>
            <a:endParaRPr lang="en-US" sz="1800"/>
          </a:p>
          <a:p>
            <a:pPr marL="0" indent="0">
              <a:buNone/>
            </a:pPr>
            <a:r>
              <a:rPr lang="en-US" sz="1800"/>
              <a:t>&lt;/select&gt;  </a:t>
            </a:r>
            <a:endParaRPr lang="en-US" sz="1800"/>
          </a:p>
          <a:p>
            <a:pPr marL="0" indent="0">
              <a:buNone/>
            </a:pPr>
            <a:r>
              <a:rPr lang="en-US" sz="1800"/>
              <a:t>&lt;br/&gt;&lt;br/&gt;  </a:t>
            </a:r>
            <a:endParaRPr lang="en-US" sz="1800"/>
          </a:p>
          <a:p>
            <a:pPr marL="0" indent="0">
              <a:buNone/>
            </a:pPr>
            <a:r>
              <a:rPr lang="en-US" sz="1800"/>
              <a:t>&lt;input type="submit" value="register"/&gt;  </a:t>
            </a:r>
            <a:endParaRPr lang="en-US" sz="1800"/>
          </a:p>
          <a:p>
            <a:pPr marL="0" indent="0">
              <a:buNone/>
            </a:pPr>
            <a:r>
              <a:rPr lang="en-US" sz="1800"/>
              <a:t>&lt;/form&gt;  </a:t>
            </a:r>
            <a:endParaRPr lang="en-US" sz="1800"/>
          </a:p>
          <a:p>
            <a:pPr marL="0" indent="0">
              <a:buNone/>
            </a:pPr>
            <a:r>
              <a:rPr lang="en-US" sz="1800"/>
              <a:t>&lt;/body&gt;  </a:t>
            </a:r>
            <a:endParaRPr lang="en-US" sz="1800"/>
          </a:p>
          <a:p>
            <a:pPr marL="0" indent="0">
              <a:buNone/>
            </a:pPr>
            <a:r>
              <a:rPr lang="en-US" sz="1800"/>
              <a:t>&lt;/html&gt;  </a:t>
            </a:r>
            <a:endParaRPr lang="en-US" sz="18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81000" y="228600"/>
            <a:ext cx="8229600" cy="4525963"/>
          </a:xfrm>
        </p:spPr>
        <p:txBody>
          <a:bodyPr/>
          <a:p>
            <a:r>
              <a:rPr lang="en-US" sz="1800"/>
              <a:t>Register.java</a:t>
            </a:r>
            <a:endParaRPr lang="en-US" sz="1800"/>
          </a:p>
          <a:p>
            <a:pPr marL="0" indent="0">
              <a:buNone/>
            </a:pPr>
            <a:r>
              <a:rPr lang="en-US" sz="1800"/>
              <a:t>import java.io.*;  </a:t>
            </a:r>
            <a:endParaRPr lang="en-US" sz="1800"/>
          </a:p>
          <a:p>
            <a:pPr marL="0" indent="0">
              <a:buNone/>
            </a:pPr>
            <a:r>
              <a:rPr lang="en-US" sz="1800"/>
              <a:t>import java.sql.*;  </a:t>
            </a:r>
            <a:endParaRPr lang="en-US" sz="1800"/>
          </a:p>
          <a:p>
            <a:pPr marL="0" indent="0">
              <a:buNone/>
            </a:pPr>
            <a:r>
              <a:rPr lang="en-US" sz="1800"/>
              <a:t>import javax.servlet.ServletException;  </a:t>
            </a:r>
            <a:endParaRPr lang="en-US" sz="1800"/>
          </a:p>
          <a:p>
            <a:pPr marL="0" indent="0">
              <a:buNone/>
            </a:pPr>
            <a:r>
              <a:rPr lang="en-US" sz="1800"/>
              <a:t>import javax.servlet.http.*;  </a:t>
            </a:r>
            <a:endParaRPr lang="en-US" sz="1800"/>
          </a:p>
          <a:p>
            <a:pPr marL="0" indent="0">
              <a:buNone/>
            </a:pPr>
            <a:r>
              <a:rPr lang="en-US" sz="1800"/>
              <a:t>  </a:t>
            </a:r>
            <a:endParaRPr lang="en-US" sz="1800"/>
          </a:p>
          <a:p>
            <a:pPr marL="0" indent="0">
              <a:buNone/>
            </a:pPr>
            <a:r>
              <a:rPr lang="en-US" sz="1800"/>
              <a:t>public class Register extends HttpServlet {  </a:t>
            </a:r>
            <a:endParaRPr lang="en-US" sz="1800"/>
          </a:p>
          <a:p>
            <a:pPr marL="0" indent="0">
              <a:buNone/>
            </a:pPr>
            <a:r>
              <a:rPr lang="en-US" sz="1800"/>
              <a:t>public void doPost(HttpServletRequest request, HttpServletResponse response) throws ServletException, IOException {  </a:t>
            </a:r>
            <a:endParaRPr lang="en-US" sz="1800"/>
          </a:p>
          <a:p>
            <a:pPr marL="0" indent="0">
              <a:buNone/>
            </a:pPr>
            <a:endParaRPr lang="en-US" sz="1800"/>
          </a:p>
          <a:p>
            <a:pPr marL="0" indent="0">
              <a:buNone/>
            </a:pPr>
            <a:r>
              <a:rPr lang="en-US" sz="1800"/>
              <a:t>response.setContentType("text/html");  </a:t>
            </a:r>
            <a:endParaRPr lang="en-US" sz="1800"/>
          </a:p>
          <a:p>
            <a:pPr marL="0" indent="0">
              <a:buNone/>
            </a:pPr>
            <a:r>
              <a:rPr lang="en-US" sz="1800"/>
              <a:t>PrintWriter out = response.getWriter();  </a:t>
            </a:r>
            <a:endParaRPr lang="en-US" sz="1800"/>
          </a:p>
          <a:p>
            <a:pPr marL="0" indent="0">
              <a:buNone/>
            </a:pPr>
            <a:r>
              <a:rPr lang="en-US" sz="1800"/>
              <a:t>          </a:t>
            </a:r>
            <a:endParaRPr lang="en-US" sz="1800"/>
          </a:p>
          <a:p>
            <a:pPr marL="0" indent="0">
              <a:buNone/>
            </a:pPr>
            <a:r>
              <a:rPr lang="en-US" sz="1800"/>
              <a:t>String n=request.getParameter("userName");  </a:t>
            </a:r>
            <a:endParaRPr lang="en-US" sz="1800"/>
          </a:p>
          <a:p>
            <a:pPr marL="0" indent="0">
              <a:buNone/>
            </a:pPr>
            <a:r>
              <a:rPr lang="en-US" sz="1800"/>
              <a:t>String p=request.getParameter("userPass");  </a:t>
            </a:r>
            <a:endParaRPr lang="en-US" sz="1800"/>
          </a:p>
          <a:p>
            <a:pPr marL="0" indent="0">
              <a:buNone/>
            </a:pPr>
            <a:r>
              <a:rPr lang="en-US" sz="1800"/>
              <a:t>String e=request.getParameter("userEmail");  </a:t>
            </a:r>
            <a:endParaRPr lang="en-US" sz="1800"/>
          </a:p>
          <a:p>
            <a:pPr marL="0" indent="0">
              <a:buNone/>
            </a:pPr>
            <a:r>
              <a:rPr lang="en-US" sz="1800"/>
              <a:t>String c=request.getParameter("userCountry");  </a:t>
            </a:r>
            <a:endParaRPr lang="en-US" sz="1800"/>
          </a:p>
          <a:p>
            <a:endParaRPr lang="en-US" sz="1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04800" y="228600"/>
            <a:ext cx="8229600" cy="4525963"/>
          </a:xfrm>
        </p:spPr>
        <p:txBody>
          <a:bodyPr/>
          <a:p>
            <a:pPr marL="0" indent="0">
              <a:buNone/>
            </a:pPr>
            <a:r>
              <a:rPr lang="en-US" sz="1800">
                <a:sym typeface="+mn-ea"/>
              </a:rPr>
              <a:t>     try{  </a:t>
            </a:r>
            <a:endParaRPr lang="en-US" sz="1800"/>
          </a:p>
          <a:p>
            <a:pPr marL="0" indent="0">
              <a:buNone/>
            </a:pPr>
            <a:r>
              <a:rPr lang="en-US" sz="1800">
                <a:sym typeface="+mn-ea"/>
              </a:rPr>
              <a:t>Class.forName("oracle.jdbc.driver.OracleDriver");  </a:t>
            </a:r>
            <a:endParaRPr lang="en-US" sz="1800"/>
          </a:p>
          <a:p>
            <a:pPr marL="0" indent="0">
              <a:buNone/>
            </a:pPr>
            <a:r>
              <a:rPr lang="en-US" sz="1800">
                <a:sym typeface="+mn-ea"/>
              </a:rPr>
              <a:t>Connection con=DriverManager.getConnection(  </a:t>
            </a:r>
            <a:endParaRPr lang="en-US" sz="1800"/>
          </a:p>
          <a:p>
            <a:pPr marL="0" indent="0">
              <a:buNone/>
            </a:pPr>
            <a:r>
              <a:rPr lang="en-US" sz="1800">
                <a:sym typeface="+mn-ea"/>
              </a:rPr>
              <a:t>"jdbc:oracle:thin:@localhost:1521:xe","system","oracle");</a:t>
            </a:r>
            <a:endParaRPr lang="en-US" sz="1800">
              <a:sym typeface="+mn-ea"/>
            </a:endParaRPr>
          </a:p>
          <a:p>
            <a:endParaRPr lang="en-US" sz="1800">
              <a:sym typeface="+mn-ea"/>
            </a:endParaRPr>
          </a:p>
          <a:p>
            <a:pPr marL="0" indent="0">
              <a:buNone/>
            </a:pPr>
            <a:r>
              <a:rPr lang="en-US" sz="1800">
                <a:sym typeface="+mn-ea"/>
              </a:rPr>
              <a:t>PreparedStatement ps=con.prepareStatement(  </a:t>
            </a:r>
            <a:endParaRPr lang="en-US" sz="1800">
              <a:sym typeface="+mn-ea"/>
            </a:endParaRPr>
          </a:p>
          <a:p>
            <a:pPr marL="0" indent="0">
              <a:buNone/>
            </a:pPr>
            <a:r>
              <a:rPr lang="en-US" sz="1800">
                <a:sym typeface="+mn-ea"/>
              </a:rPr>
              <a:t>"insert into registeruser values(?,?,?,?)");  </a:t>
            </a:r>
            <a:endParaRPr lang="en-US" sz="1800">
              <a:sym typeface="+mn-ea"/>
            </a:endParaRPr>
          </a:p>
          <a:p>
            <a:pPr marL="0" indent="0">
              <a:buNone/>
            </a:pPr>
            <a:r>
              <a:rPr lang="en-US" sz="1800">
                <a:sym typeface="+mn-ea"/>
              </a:rPr>
              <a:t>  </a:t>
            </a:r>
            <a:endParaRPr lang="en-US" sz="1800">
              <a:sym typeface="+mn-ea"/>
            </a:endParaRPr>
          </a:p>
          <a:p>
            <a:pPr marL="0" indent="0">
              <a:buNone/>
            </a:pPr>
            <a:r>
              <a:rPr lang="en-US" sz="1800">
                <a:sym typeface="+mn-ea"/>
              </a:rPr>
              <a:t>ps.setString(1,n);  </a:t>
            </a:r>
            <a:endParaRPr lang="en-US" sz="1800">
              <a:sym typeface="+mn-ea"/>
            </a:endParaRPr>
          </a:p>
          <a:p>
            <a:pPr marL="0" indent="0">
              <a:buNone/>
            </a:pPr>
            <a:r>
              <a:rPr lang="en-US" sz="1800">
                <a:sym typeface="+mn-ea"/>
              </a:rPr>
              <a:t>ps.setString(2,p);  </a:t>
            </a:r>
            <a:endParaRPr lang="en-US" sz="1800">
              <a:sym typeface="+mn-ea"/>
            </a:endParaRPr>
          </a:p>
          <a:p>
            <a:pPr marL="0" indent="0">
              <a:buNone/>
            </a:pPr>
            <a:r>
              <a:rPr lang="en-US" sz="1800">
                <a:sym typeface="+mn-ea"/>
              </a:rPr>
              <a:t>ps.setString(3,e);  </a:t>
            </a:r>
            <a:endParaRPr lang="en-US" sz="1800">
              <a:sym typeface="+mn-ea"/>
            </a:endParaRPr>
          </a:p>
          <a:p>
            <a:pPr marL="0" indent="0">
              <a:buNone/>
            </a:pPr>
            <a:r>
              <a:rPr lang="en-US" sz="1800">
                <a:sym typeface="+mn-ea"/>
              </a:rPr>
              <a:t>ps.setString(4,c);  </a:t>
            </a:r>
            <a:endParaRPr lang="en-US" sz="1800">
              <a:sym typeface="+mn-ea"/>
            </a:endParaRPr>
          </a:p>
          <a:p>
            <a:pPr marL="0" indent="0">
              <a:buNone/>
            </a:pPr>
            <a:r>
              <a:rPr lang="en-US" sz="1800">
                <a:sym typeface="+mn-ea"/>
              </a:rPr>
              <a:t>          </a:t>
            </a:r>
            <a:endParaRPr lang="en-US" sz="1800">
              <a:sym typeface="+mn-ea"/>
            </a:endParaRPr>
          </a:p>
          <a:p>
            <a:pPr marL="0" indent="0">
              <a:buNone/>
            </a:pPr>
            <a:r>
              <a:rPr lang="en-US" sz="1800">
                <a:sym typeface="+mn-ea"/>
              </a:rPr>
              <a:t>int i=ps.executeUpdate();  </a:t>
            </a:r>
            <a:endParaRPr lang="en-US" sz="1800">
              <a:sym typeface="+mn-ea"/>
            </a:endParaRPr>
          </a:p>
          <a:p>
            <a:pPr marL="0" indent="0">
              <a:buNone/>
            </a:pPr>
            <a:r>
              <a:rPr lang="en-US" sz="1800">
                <a:sym typeface="+mn-ea"/>
              </a:rPr>
              <a:t>if(i&gt;0)  </a:t>
            </a:r>
            <a:endParaRPr lang="en-US" sz="1800">
              <a:sym typeface="+mn-ea"/>
            </a:endParaRPr>
          </a:p>
          <a:p>
            <a:pPr marL="0" indent="0">
              <a:buNone/>
            </a:pPr>
            <a:r>
              <a:rPr lang="en-US" sz="1800">
                <a:sym typeface="+mn-ea"/>
              </a:rPr>
              <a:t>out.print("You are successfully registered...");                  </a:t>
            </a:r>
            <a:endParaRPr lang="en-US" sz="1800">
              <a:sym typeface="+mn-ea"/>
            </a:endParaRPr>
          </a:p>
          <a:p>
            <a:pPr marL="0" indent="0">
              <a:buNone/>
            </a:pPr>
            <a:r>
              <a:rPr lang="en-US" sz="1800">
                <a:sym typeface="+mn-ea"/>
              </a:rPr>
              <a:t>}catch (Exception e2) {System.out.println(e2);}          </a:t>
            </a:r>
            <a:endParaRPr lang="en-US" sz="1800">
              <a:sym typeface="+mn-ea"/>
            </a:endParaRPr>
          </a:p>
          <a:p>
            <a:pPr marL="0" indent="0">
              <a:buNone/>
            </a:pPr>
            <a:r>
              <a:rPr lang="en-US" sz="1800">
                <a:sym typeface="+mn-ea"/>
              </a:rPr>
              <a:t>out.close();  </a:t>
            </a:r>
            <a:endParaRPr lang="en-US" sz="1800">
              <a:sym typeface="+mn-ea"/>
            </a:endParaRPr>
          </a:p>
          <a:p>
            <a:pPr marL="0" indent="0">
              <a:buNone/>
            </a:pPr>
            <a:r>
              <a:rPr lang="en-US" sz="1800">
                <a:sym typeface="+mn-ea"/>
              </a:rPr>
              <a:t>} </a:t>
            </a:r>
            <a:endParaRPr lang="en-US" sz="1800">
              <a:sym typeface="+mn-ea"/>
            </a:endParaRPr>
          </a:p>
          <a:p>
            <a:pPr marL="0" indent="0">
              <a:buNone/>
            </a:pPr>
            <a:r>
              <a:rPr lang="en-US" sz="1800">
                <a:sym typeface="+mn-ea"/>
              </a:rPr>
              <a:t> }    </a:t>
            </a:r>
            <a:endParaRPr lang="en-US" sz="1800"/>
          </a:p>
          <a:p>
            <a:endParaRPr lang="en-US" sz="18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57200" y="274955"/>
            <a:ext cx="8229600" cy="5851525"/>
          </a:xfrm>
        </p:spPr>
        <p:txBody>
          <a:bodyPr/>
          <a:p>
            <a:r>
              <a:rPr lang="en-US" sz="1800"/>
              <a:t>web.xml file</a:t>
            </a:r>
            <a:endParaRPr lang="en-US" sz="1800"/>
          </a:p>
          <a:p>
            <a:pPr marL="0" indent="0">
              <a:buNone/>
            </a:pPr>
            <a:r>
              <a:rPr lang="en-IN" altLang="en-US" sz="1800"/>
              <a:t>&lt;</a:t>
            </a:r>
            <a:r>
              <a:rPr lang="en-US" sz="1800"/>
              <a:t>web-app&gt;  </a:t>
            </a:r>
            <a:endParaRPr lang="en-US" sz="1800"/>
          </a:p>
          <a:p>
            <a:pPr marL="0" indent="0">
              <a:buNone/>
            </a:pPr>
            <a:r>
              <a:rPr lang="en-US" sz="1800"/>
              <a:t>  </a:t>
            </a:r>
            <a:endParaRPr lang="en-US" sz="1800"/>
          </a:p>
          <a:p>
            <a:pPr marL="0" indent="0">
              <a:buNone/>
            </a:pPr>
            <a:r>
              <a:rPr lang="en-US" sz="1800"/>
              <a:t>&lt;servlet&gt;  </a:t>
            </a:r>
            <a:endParaRPr lang="en-US" sz="1800"/>
          </a:p>
          <a:p>
            <a:pPr marL="0" indent="0">
              <a:buNone/>
            </a:pPr>
            <a:r>
              <a:rPr lang="en-US" sz="1800"/>
              <a:t>&lt;servlet-name&gt;Register&lt;/servlet-name&gt;  </a:t>
            </a:r>
            <a:endParaRPr lang="en-US" sz="1800"/>
          </a:p>
          <a:p>
            <a:pPr marL="0" indent="0">
              <a:buNone/>
            </a:pPr>
            <a:r>
              <a:rPr lang="en-US" sz="1800"/>
              <a:t>&lt;servlet-class&gt;Register&lt;/servlet-class&gt;  </a:t>
            </a:r>
            <a:endParaRPr lang="en-US" sz="1800"/>
          </a:p>
          <a:p>
            <a:pPr marL="0" indent="0">
              <a:buNone/>
            </a:pPr>
            <a:r>
              <a:rPr lang="en-US" sz="1800"/>
              <a:t>&lt;/servlet&gt;  </a:t>
            </a:r>
            <a:endParaRPr lang="en-US" sz="1800"/>
          </a:p>
          <a:p>
            <a:pPr marL="0" indent="0">
              <a:buNone/>
            </a:pPr>
            <a:r>
              <a:rPr lang="en-US" sz="1800"/>
              <a:t>  </a:t>
            </a:r>
            <a:endParaRPr lang="en-US" sz="1800"/>
          </a:p>
          <a:p>
            <a:pPr marL="0" indent="0">
              <a:buNone/>
            </a:pPr>
            <a:r>
              <a:rPr lang="en-US" sz="1800"/>
              <a:t>&lt;servlet-mapping&gt;  </a:t>
            </a:r>
            <a:endParaRPr lang="en-US" sz="1800"/>
          </a:p>
          <a:p>
            <a:pPr marL="0" indent="0">
              <a:buNone/>
            </a:pPr>
            <a:r>
              <a:rPr lang="en-US" sz="1800"/>
              <a:t>&lt;servlet-name&gt;Register&lt;/servlet-name&gt;  </a:t>
            </a:r>
            <a:endParaRPr lang="en-US" sz="1800"/>
          </a:p>
          <a:p>
            <a:pPr marL="0" indent="0">
              <a:buNone/>
            </a:pPr>
            <a:r>
              <a:rPr lang="en-US" sz="1800"/>
              <a:t>&lt;url-pattern&gt;/servlet/Register&lt;/url-pattern&gt;  </a:t>
            </a:r>
            <a:endParaRPr lang="en-US" sz="1800"/>
          </a:p>
          <a:p>
            <a:pPr marL="0" indent="0">
              <a:buNone/>
            </a:pPr>
            <a:r>
              <a:rPr lang="en-US" sz="1800"/>
              <a:t>&lt;/servlet-mapping&gt;  </a:t>
            </a:r>
            <a:endParaRPr lang="en-US" sz="1800"/>
          </a:p>
          <a:p>
            <a:pPr marL="0" indent="0">
              <a:buNone/>
            </a:pPr>
            <a:r>
              <a:rPr lang="en-US" sz="1800"/>
              <a:t>  </a:t>
            </a:r>
            <a:endParaRPr lang="en-US" sz="1800"/>
          </a:p>
          <a:p>
            <a:pPr marL="0" indent="0">
              <a:buNone/>
            </a:pPr>
            <a:r>
              <a:rPr lang="en-US" sz="1800"/>
              <a:t>&lt;welcome-file-list&gt;  </a:t>
            </a:r>
            <a:endParaRPr lang="en-US" sz="1800"/>
          </a:p>
          <a:p>
            <a:pPr marL="0" indent="0">
              <a:buNone/>
            </a:pPr>
            <a:r>
              <a:rPr lang="en-US" sz="1800"/>
              <a:t>&lt;welcome-file&gt;register.html&lt;/welcome-file&gt;  </a:t>
            </a:r>
            <a:endParaRPr lang="en-US" sz="1800"/>
          </a:p>
          <a:p>
            <a:pPr marL="0" indent="0">
              <a:buNone/>
            </a:pPr>
            <a:r>
              <a:rPr lang="en-US" sz="1800"/>
              <a:t>&lt;/welcome-file-list&gt;  </a:t>
            </a:r>
            <a:endParaRPr lang="en-US" sz="1800"/>
          </a:p>
          <a:p>
            <a:pPr marL="0" indent="0">
              <a:buNone/>
            </a:pPr>
            <a:r>
              <a:rPr lang="en-US" sz="1800"/>
              <a:t>  </a:t>
            </a:r>
            <a:endParaRPr lang="en-US" sz="1800"/>
          </a:p>
          <a:p>
            <a:pPr marL="0" indent="0">
              <a:buNone/>
            </a:pPr>
            <a:r>
              <a:rPr lang="en-US" sz="1800"/>
              <a:t>&lt;/web-app&gt;  </a:t>
            </a:r>
            <a:endParaRPr lang="en-US" sz="18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8600" y="381000"/>
            <a:ext cx="8054340" cy="551116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2400" y="304800"/>
            <a:ext cx="8890000" cy="545274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457200"/>
            <a:ext cx="7971790" cy="5121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6"/>
          <p:cNvSpPr>
            <a:spLocks noGrp="1"/>
          </p:cNvSpPr>
          <p:nvPr>
            <p:ph type="title"/>
          </p:nvPr>
        </p:nvSpPr>
        <p:spPr/>
        <p:txBody>
          <a:bodyPr vert="horz" wrap="square" lIns="91440" tIns="45720" rIns="91440" bIns="45720" anchor="ctr" anchorCtr="0"/>
          <a:p>
            <a:r>
              <a:rPr dirty="0"/>
              <a:t>Anatomy of a Servlet</a:t>
            </a:r>
            <a:endParaRPr dirty="0"/>
          </a:p>
        </p:txBody>
      </p:sp>
      <p:sp>
        <p:nvSpPr>
          <p:cNvPr id="13315" name="Rectangle 7"/>
          <p:cNvSpPr>
            <a:spLocks noGrp="1"/>
          </p:cNvSpPr>
          <p:nvPr>
            <p:ph idx="1"/>
          </p:nvPr>
        </p:nvSpPr>
        <p:spPr/>
        <p:txBody>
          <a:bodyPr vert="horz" wrap="square" lIns="91440" tIns="45720" rIns="91440" bIns="45720" anchor="t" anchorCtr="0"/>
          <a:p>
            <a:r>
              <a:rPr dirty="0"/>
              <a:t>init() </a:t>
            </a:r>
            <a:endParaRPr dirty="0"/>
          </a:p>
          <a:p>
            <a:r>
              <a:rPr dirty="0"/>
              <a:t>destroy() </a:t>
            </a:r>
            <a:endParaRPr dirty="0"/>
          </a:p>
          <a:p>
            <a:r>
              <a:rPr dirty="0"/>
              <a:t>service()</a:t>
            </a:r>
            <a:endParaRPr dirty="0"/>
          </a:p>
          <a:p>
            <a:pPr lvl="1">
              <a:buClr>
                <a:schemeClr val="accent2"/>
              </a:buClr>
              <a:buFontTx/>
              <a:buChar char="•"/>
            </a:pPr>
            <a:r>
              <a:rPr dirty="0"/>
              <a:t>doGet()</a:t>
            </a:r>
            <a:endParaRPr dirty="0"/>
          </a:p>
          <a:p>
            <a:pPr lvl="1">
              <a:buClr>
                <a:schemeClr val="accent2"/>
              </a:buClr>
              <a:buFontTx/>
              <a:buChar char="•"/>
            </a:pPr>
            <a:r>
              <a:rPr dirty="0"/>
              <a:t>doPost()</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9600" y="381000"/>
            <a:ext cx="7721600" cy="56515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381000"/>
            <a:ext cx="7915910" cy="579501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381000"/>
            <a:ext cx="8777605" cy="546417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457200"/>
            <a:ext cx="8620760" cy="529907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457200"/>
            <a:ext cx="7670800" cy="51879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1371600"/>
            <a:ext cx="8888730" cy="491934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81000" y="533400"/>
            <a:ext cx="7621905" cy="54610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539750"/>
            <a:ext cx="6916420" cy="558673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9870" y="609600"/>
            <a:ext cx="9854565" cy="501332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381000"/>
            <a:ext cx="7723505" cy="57391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itle 1"/>
          <p:cNvSpPr>
            <a:spLocks noGrp="1"/>
          </p:cNvSpPr>
          <p:nvPr>
            <p:ph type="title"/>
          </p:nvPr>
        </p:nvSpPr>
        <p:spPr/>
        <p:txBody>
          <a:bodyPr vert="horz" wrap="square" lIns="91440" tIns="45720" rIns="91440" bIns="45720" anchor="ctr" anchorCtr="0"/>
          <a:p>
            <a:endParaRPr lang="en-IN" altLang="x-none" dirty="0"/>
          </a:p>
        </p:txBody>
      </p:sp>
      <p:sp>
        <p:nvSpPr>
          <p:cNvPr id="14339" name="Content Placeholder 2"/>
          <p:cNvSpPr>
            <a:spLocks noGrp="1"/>
          </p:cNvSpPr>
          <p:nvPr>
            <p:ph idx="1"/>
          </p:nvPr>
        </p:nvSpPr>
        <p:spPr/>
        <p:txBody>
          <a:bodyPr vert="horz" wrap="square" lIns="91440" tIns="45720" rIns="91440" bIns="45720" anchor="t" anchorCtr="0"/>
          <a:p>
            <a:pPr algn="just" eaLnBrk="1" hangingPunct="1"/>
            <a:r>
              <a:rPr sz="2800" dirty="0"/>
              <a:t>Servlet API life cycle methods</a:t>
            </a:r>
            <a:endParaRPr sz="2800" dirty="0"/>
          </a:p>
          <a:p>
            <a:pPr lvl="1" algn="just" eaLnBrk="1" hangingPunct="1"/>
            <a:r>
              <a:rPr sz="2400" dirty="0">
                <a:solidFill>
                  <a:schemeClr val="accent2"/>
                </a:solidFill>
                <a:latin typeface="Lucida Sans Typewriter" panose="020B0509030504030204" pitchFamily="49" charset="0"/>
              </a:rPr>
              <a:t>init()</a:t>
            </a:r>
            <a:r>
              <a:rPr sz="2400" dirty="0"/>
              <a:t>: called when servlet is instantiated; must return before any other methods will be called</a:t>
            </a:r>
            <a:endParaRPr sz="2400" dirty="0"/>
          </a:p>
          <a:p>
            <a:pPr lvl="1" algn="just" eaLnBrk="1" hangingPunct="1"/>
            <a:endParaRPr sz="2400" dirty="0"/>
          </a:p>
          <a:p>
            <a:pPr lvl="1" algn="just" eaLnBrk="1" hangingPunct="1"/>
            <a:r>
              <a:rPr sz="2400" dirty="0">
                <a:solidFill>
                  <a:schemeClr val="accent2"/>
                </a:solidFill>
                <a:latin typeface="Lucida Sans Typewriter" panose="020B0509030504030204" pitchFamily="49" charset="0"/>
              </a:rPr>
              <a:t>service()</a:t>
            </a:r>
            <a:r>
              <a:rPr sz="2400" dirty="0"/>
              <a:t>: method called directly by server when an HTTP request is received; default </a:t>
            </a:r>
            <a:r>
              <a:rPr sz="2400" dirty="0">
                <a:latin typeface="Lucida Sans Typewriter" panose="020B0509030504030204" pitchFamily="49" charset="0"/>
              </a:rPr>
              <a:t>service()</a:t>
            </a:r>
            <a:r>
              <a:rPr sz="2400" dirty="0"/>
              <a:t> method calls </a:t>
            </a:r>
            <a:r>
              <a:rPr sz="2400" dirty="0">
                <a:latin typeface="Lucida Sans Typewriter" panose="020B0509030504030204" pitchFamily="49" charset="0"/>
              </a:rPr>
              <a:t>doGet()</a:t>
            </a:r>
            <a:r>
              <a:rPr sz="2400" dirty="0"/>
              <a:t> (or related methods covered later)</a:t>
            </a:r>
            <a:endParaRPr sz="2400" dirty="0"/>
          </a:p>
          <a:p>
            <a:pPr lvl="1" algn="just" eaLnBrk="1" hangingPunct="1"/>
            <a:endParaRPr sz="2400" dirty="0"/>
          </a:p>
          <a:p>
            <a:pPr lvl="1" algn="just" eaLnBrk="1" hangingPunct="1"/>
            <a:r>
              <a:rPr sz="2400" dirty="0">
                <a:solidFill>
                  <a:schemeClr val="accent2"/>
                </a:solidFill>
                <a:latin typeface="Lucida Sans Typewriter" panose="020B0509030504030204" pitchFamily="49" charset="0"/>
              </a:rPr>
              <a:t>destroy()</a:t>
            </a:r>
            <a:r>
              <a:rPr sz="2400" dirty="0"/>
              <a:t>: called when server shuts down</a:t>
            </a:r>
            <a:endParaRPr sz="2400" dirty="0"/>
          </a:p>
          <a:p>
            <a:pPr algn="just"/>
            <a:endParaRPr lang="en-IN" altLang="x-none" sz="2800" dirty="0"/>
          </a:p>
        </p:txBody>
      </p:sp>
      <p:sp>
        <p:nvSpPr>
          <p:cNvPr id="14340"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53160" y="755015"/>
            <a:ext cx="5907405" cy="53714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8600" y="533400"/>
            <a:ext cx="9077325" cy="556069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81000" y="685800"/>
            <a:ext cx="8138795" cy="513905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rcRect r="2778" b="30090"/>
          <a:stretch>
            <a:fillRect/>
          </a:stretch>
        </p:blipFill>
        <p:spPr>
          <a:xfrm>
            <a:off x="228600" y="76200"/>
            <a:ext cx="7075170" cy="2695575"/>
          </a:xfrm>
          <a:prstGeom prst="rect">
            <a:avLst/>
          </a:prstGeom>
        </p:spPr>
      </p:pic>
      <p:pic>
        <p:nvPicPr>
          <p:cNvPr id="7" name="Picture 6"/>
          <p:cNvPicPr>
            <a:picLocks noChangeAspect="1"/>
          </p:cNvPicPr>
          <p:nvPr/>
        </p:nvPicPr>
        <p:blipFill>
          <a:blip r:embed="rId2"/>
          <a:stretch>
            <a:fillRect/>
          </a:stretch>
        </p:blipFill>
        <p:spPr>
          <a:xfrm>
            <a:off x="533400" y="2887980"/>
            <a:ext cx="6280785" cy="378968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95400" y="609600"/>
            <a:ext cx="6206490" cy="452628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9600" y="838200"/>
            <a:ext cx="8229600" cy="428244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28600" y="838200"/>
            <a:ext cx="8842375" cy="472694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533400"/>
            <a:ext cx="8229600" cy="433768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838200"/>
            <a:ext cx="8229600" cy="503872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9600" y="1295400"/>
            <a:ext cx="8229600" cy="3694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itle 1"/>
          <p:cNvSpPr>
            <a:spLocks noGrp="1"/>
          </p:cNvSpPr>
          <p:nvPr>
            <p:ph type="title"/>
          </p:nvPr>
        </p:nvSpPr>
        <p:spPr/>
        <p:txBody>
          <a:bodyPr vert="horz" wrap="square" lIns="91440" tIns="45720" rIns="91440" bIns="45720" anchor="ctr" anchorCtr="0"/>
          <a:p>
            <a:endParaRPr lang="en-IN" altLang="x-none" dirty="0"/>
          </a:p>
        </p:txBody>
      </p:sp>
      <p:sp>
        <p:nvSpPr>
          <p:cNvPr id="15363" name="Content Placeholder 2"/>
          <p:cNvSpPr>
            <a:spLocks noGrp="1"/>
          </p:cNvSpPr>
          <p:nvPr>
            <p:ph idx="1"/>
          </p:nvPr>
        </p:nvSpPr>
        <p:spPr/>
        <p:txBody>
          <a:bodyPr vert="horz" wrap="square" lIns="91440" tIns="45720" rIns="91440" bIns="45720" anchor="t" anchorCtr="0"/>
          <a:p>
            <a:endParaRPr lang="en-IN" altLang="x-none" dirty="0"/>
          </a:p>
        </p:txBody>
      </p:sp>
      <p:sp>
        <p:nvSpPr>
          <p:cNvPr id="15364"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grpSp>
        <p:nvGrpSpPr>
          <p:cNvPr id="15365" name="Group 68"/>
          <p:cNvGrpSpPr/>
          <p:nvPr/>
        </p:nvGrpSpPr>
        <p:grpSpPr>
          <a:xfrm>
            <a:off x="304800" y="1143000"/>
            <a:ext cx="8696325" cy="4892675"/>
            <a:chOff x="192" y="720"/>
            <a:chExt cx="5478" cy="3082"/>
          </a:xfrm>
        </p:grpSpPr>
        <p:sp>
          <p:nvSpPr>
            <p:cNvPr id="15366" name="Line 2"/>
            <p:cNvSpPr/>
            <p:nvPr/>
          </p:nvSpPr>
          <p:spPr>
            <a:xfrm>
              <a:off x="912" y="1026"/>
              <a:ext cx="0" cy="2766"/>
            </a:xfrm>
            <a:prstGeom prst="line">
              <a:avLst/>
            </a:prstGeom>
            <a:ln w="9525" cap="flat" cmpd="sng">
              <a:solidFill>
                <a:schemeClr val="tx1"/>
              </a:solidFill>
              <a:prstDash val="solid"/>
              <a:headEnd type="none" w="med" len="med"/>
              <a:tailEnd type="arrow" w="med" len="med"/>
            </a:ln>
          </p:spPr>
        </p:sp>
        <p:sp>
          <p:nvSpPr>
            <p:cNvPr id="15367" name="Text Box 3"/>
            <p:cNvSpPr txBox="1"/>
            <p:nvPr/>
          </p:nvSpPr>
          <p:spPr>
            <a:xfrm>
              <a:off x="590" y="720"/>
              <a:ext cx="640" cy="294"/>
            </a:xfrm>
            <a:prstGeom prst="rect">
              <a:avLst/>
            </a:prstGeom>
            <a:noFill/>
            <a:ln w="9525" cap="flat" cmpd="sng">
              <a:solidFill>
                <a:schemeClr val="tx1"/>
              </a:solidFill>
              <a:prstDash val="solid"/>
              <a:miter/>
              <a:headEnd type="none" w="med" len="med"/>
              <a:tailEnd type="none" w="med" len="med"/>
            </a:ln>
          </p:spPr>
          <p:txBody>
            <a:bodyPr>
              <a:spAutoFit/>
            </a:bodyPr>
            <a:p>
              <a:pPr algn="ctr">
                <a:spcBef>
                  <a:spcPct val="50000"/>
                </a:spcBef>
              </a:pPr>
              <a:r>
                <a:rPr sz="1200" dirty="0">
                  <a:latin typeface="Times New Roman" panose="02020603050405020304" pitchFamily="18" charset="0"/>
                </a:rPr>
                <a:t>Servlet Container</a:t>
              </a:r>
              <a:endParaRPr sz="1200" dirty="0">
                <a:latin typeface="Times New Roman" panose="02020603050405020304" pitchFamily="18" charset="0"/>
              </a:endParaRPr>
            </a:p>
          </p:txBody>
        </p:sp>
        <p:sp>
          <p:nvSpPr>
            <p:cNvPr id="15368" name="Line 4"/>
            <p:cNvSpPr/>
            <p:nvPr/>
          </p:nvSpPr>
          <p:spPr>
            <a:xfrm>
              <a:off x="912" y="1561"/>
              <a:ext cx="3168" cy="0"/>
            </a:xfrm>
            <a:prstGeom prst="line">
              <a:avLst/>
            </a:prstGeom>
            <a:ln w="9525" cap="flat" cmpd="sng">
              <a:solidFill>
                <a:schemeClr val="tx1"/>
              </a:solidFill>
              <a:prstDash val="solid"/>
              <a:headEnd type="none" w="med" len="med"/>
              <a:tailEnd type="triangle" w="med" len="med"/>
            </a:ln>
          </p:spPr>
        </p:sp>
        <p:sp>
          <p:nvSpPr>
            <p:cNvPr id="15369" name="Line 5"/>
            <p:cNvSpPr/>
            <p:nvPr/>
          </p:nvSpPr>
          <p:spPr>
            <a:xfrm>
              <a:off x="912" y="1236"/>
              <a:ext cx="1296" cy="0"/>
            </a:xfrm>
            <a:prstGeom prst="line">
              <a:avLst/>
            </a:prstGeom>
            <a:ln w="9525" cap="flat" cmpd="sng">
              <a:solidFill>
                <a:schemeClr val="tx1"/>
              </a:solidFill>
              <a:prstDash val="solid"/>
              <a:headEnd type="none" w="med" len="med"/>
              <a:tailEnd type="triangle" w="med" len="med"/>
            </a:ln>
          </p:spPr>
        </p:sp>
        <p:sp>
          <p:nvSpPr>
            <p:cNvPr id="15370" name="Line 6"/>
            <p:cNvSpPr/>
            <p:nvPr/>
          </p:nvSpPr>
          <p:spPr>
            <a:xfrm>
              <a:off x="2496" y="1310"/>
              <a:ext cx="0" cy="1750"/>
            </a:xfrm>
            <a:prstGeom prst="line">
              <a:avLst/>
            </a:prstGeom>
            <a:ln w="9525" cap="flat" cmpd="sng">
              <a:solidFill>
                <a:schemeClr val="tx1"/>
              </a:solidFill>
              <a:prstDash val="solid"/>
              <a:headEnd type="none" w="med" len="med"/>
              <a:tailEnd type="arrow" w="med" len="sm"/>
            </a:ln>
          </p:spPr>
        </p:sp>
        <p:sp>
          <p:nvSpPr>
            <p:cNvPr id="15371" name="Line 7"/>
            <p:cNvSpPr/>
            <p:nvPr/>
          </p:nvSpPr>
          <p:spPr>
            <a:xfrm>
              <a:off x="2880" y="1276"/>
              <a:ext cx="0" cy="1784"/>
            </a:xfrm>
            <a:prstGeom prst="line">
              <a:avLst/>
            </a:prstGeom>
            <a:ln w="9525" cap="flat" cmpd="sng">
              <a:solidFill>
                <a:schemeClr val="tx1"/>
              </a:solidFill>
              <a:prstDash val="solid"/>
              <a:headEnd type="none" w="med" len="med"/>
              <a:tailEnd type="arrow" w="med" len="sm"/>
            </a:ln>
          </p:spPr>
        </p:sp>
        <p:sp>
          <p:nvSpPr>
            <p:cNvPr id="15372" name="Oval 8"/>
            <p:cNvSpPr/>
            <p:nvPr/>
          </p:nvSpPr>
          <p:spPr>
            <a:xfrm>
              <a:off x="2208" y="1032"/>
              <a:ext cx="960" cy="367"/>
            </a:xfrm>
            <a:prstGeom prst="ellipse">
              <a:avLst/>
            </a:prstGeom>
            <a:noFill/>
            <a:ln w="9525" cap="flat" cmpd="sng">
              <a:solidFill>
                <a:schemeClr val="tx1"/>
              </a:solidFill>
              <a:prstDash val="solid"/>
              <a:headEnd type="none" w="med" len="med"/>
              <a:tailEnd type="none" w="med" len="med"/>
            </a:ln>
          </p:spPr>
          <p:txBody>
            <a:bodyPr wrap="none" anchor="ctr" anchorCtr="0"/>
            <a:p>
              <a:endParaRPr lang="en-IN" altLang="x-none" dirty="0">
                <a:latin typeface="Arial" panose="020B0604020202020204" pitchFamily="34" charset="0"/>
              </a:endParaRPr>
            </a:p>
          </p:txBody>
        </p:sp>
        <p:sp>
          <p:nvSpPr>
            <p:cNvPr id="15373" name="Text Box 9"/>
            <p:cNvSpPr txBox="1"/>
            <p:nvPr/>
          </p:nvSpPr>
          <p:spPr>
            <a:xfrm>
              <a:off x="2310" y="1125"/>
              <a:ext cx="384" cy="1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spcBef>
                  <a:spcPct val="50000"/>
                </a:spcBef>
              </a:pPr>
              <a:r>
                <a:rPr sz="1100" dirty="0">
                  <a:latin typeface="Times New Roman" panose="02020603050405020304" pitchFamily="18" charset="0"/>
                </a:rPr>
                <a:t>Thread </a:t>
              </a:r>
              <a:endParaRPr sz="1100" dirty="0">
                <a:latin typeface="Times New Roman" panose="02020603050405020304" pitchFamily="18" charset="0"/>
              </a:endParaRPr>
            </a:p>
          </p:txBody>
        </p:sp>
        <p:sp>
          <p:nvSpPr>
            <p:cNvPr id="15374" name="Text Box 10"/>
            <p:cNvSpPr txBox="1"/>
            <p:nvPr/>
          </p:nvSpPr>
          <p:spPr>
            <a:xfrm>
              <a:off x="2656" y="1103"/>
              <a:ext cx="384" cy="170"/>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spcBef>
                  <a:spcPct val="50000"/>
                </a:spcBef>
              </a:pPr>
              <a:r>
                <a:rPr sz="1100" dirty="0">
                  <a:latin typeface="Times New Roman" panose="02020603050405020304" pitchFamily="18" charset="0"/>
                </a:rPr>
                <a:t>Thread </a:t>
              </a:r>
              <a:endParaRPr sz="1100" dirty="0">
                <a:latin typeface="Times New Roman" panose="02020603050405020304" pitchFamily="18" charset="0"/>
              </a:endParaRPr>
            </a:p>
          </p:txBody>
        </p:sp>
        <p:sp>
          <p:nvSpPr>
            <p:cNvPr id="15375" name="Text Box 11"/>
            <p:cNvSpPr txBox="1"/>
            <p:nvPr/>
          </p:nvSpPr>
          <p:spPr>
            <a:xfrm>
              <a:off x="4088" y="1480"/>
              <a:ext cx="432" cy="179"/>
            </a:xfrm>
            <a:prstGeom prst="rect">
              <a:avLst/>
            </a:prstGeom>
            <a:solidFill>
              <a:schemeClr val="bg1"/>
            </a:solidFill>
            <a:ln w="9525" cap="flat" cmpd="sng">
              <a:solidFill>
                <a:schemeClr val="tx1"/>
              </a:solidFill>
              <a:prstDash val="solid"/>
              <a:miter/>
              <a:headEnd type="none" w="med" len="med"/>
              <a:tailEnd type="none" w="med" len="med"/>
            </a:ln>
          </p:spPr>
          <p:txBody>
            <a:bodyPr>
              <a:spAutoFit/>
            </a:bodyPr>
            <a:p>
              <a:pPr>
                <a:spcBef>
                  <a:spcPct val="50000"/>
                </a:spcBef>
              </a:pPr>
              <a:r>
                <a:rPr sz="1200" dirty="0">
                  <a:latin typeface="Times New Roman" panose="02020603050405020304" pitchFamily="18" charset="0"/>
                </a:rPr>
                <a:t>Servlet</a:t>
              </a:r>
              <a:endParaRPr sz="1200" dirty="0">
                <a:latin typeface="Times New Roman" panose="02020603050405020304" pitchFamily="18" charset="0"/>
              </a:endParaRPr>
            </a:p>
          </p:txBody>
        </p:sp>
        <p:sp>
          <p:nvSpPr>
            <p:cNvPr id="15376" name="Line 12"/>
            <p:cNvSpPr/>
            <p:nvPr/>
          </p:nvSpPr>
          <p:spPr>
            <a:xfrm>
              <a:off x="926" y="1805"/>
              <a:ext cx="3360" cy="0"/>
            </a:xfrm>
            <a:prstGeom prst="line">
              <a:avLst/>
            </a:prstGeom>
            <a:ln w="9525" cap="flat" cmpd="sng">
              <a:solidFill>
                <a:schemeClr val="tx1"/>
              </a:solidFill>
              <a:prstDash val="solid"/>
              <a:headEnd type="none" w="med" len="med"/>
              <a:tailEnd type="triangle" w="med" len="med"/>
            </a:ln>
          </p:spPr>
        </p:sp>
        <p:sp>
          <p:nvSpPr>
            <p:cNvPr id="15377" name="Line 13"/>
            <p:cNvSpPr/>
            <p:nvPr/>
          </p:nvSpPr>
          <p:spPr>
            <a:xfrm>
              <a:off x="912" y="2009"/>
              <a:ext cx="1584" cy="0"/>
            </a:xfrm>
            <a:prstGeom prst="line">
              <a:avLst/>
            </a:prstGeom>
            <a:ln w="9525" cap="flat" cmpd="sng">
              <a:solidFill>
                <a:schemeClr val="tx1"/>
              </a:solidFill>
              <a:prstDash val="solid"/>
              <a:headEnd type="none" w="med" len="med"/>
              <a:tailEnd type="triangle" w="med" len="med"/>
            </a:ln>
          </p:spPr>
        </p:sp>
        <p:sp>
          <p:nvSpPr>
            <p:cNvPr id="15378" name="Line 14"/>
            <p:cNvSpPr/>
            <p:nvPr/>
          </p:nvSpPr>
          <p:spPr>
            <a:xfrm flipV="1">
              <a:off x="2496" y="2009"/>
              <a:ext cx="1776" cy="0"/>
            </a:xfrm>
            <a:prstGeom prst="line">
              <a:avLst/>
            </a:prstGeom>
            <a:ln w="9525" cap="flat" cmpd="sng">
              <a:solidFill>
                <a:schemeClr val="tx1"/>
              </a:solidFill>
              <a:prstDash val="solid"/>
              <a:headEnd type="none" w="med" len="med"/>
              <a:tailEnd type="triangle" w="med" len="med"/>
            </a:ln>
          </p:spPr>
        </p:sp>
        <p:sp>
          <p:nvSpPr>
            <p:cNvPr id="15379" name="Line 15"/>
            <p:cNvSpPr/>
            <p:nvPr/>
          </p:nvSpPr>
          <p:spPr>
            <a:xfrm>
              <a:off x="912" y="2334"/>
              <a:ext cx="1968" cy="0"/>
            </a:xfrm>
            <a:prstGeom prst="line">
              <a:avLst/>
            </a:prstGeom>
            <a:ln w="9525" cap="flat" cmpd="sng">
              <a:solidFill>
                <a:schemeClr val="tx1"/>
              </a:solidFill>
              <a:prstDash val="solid"/>
              <a:headEnd type="none" w="med" len="med"/>
              <a:tailEnd type="triangle" w="med" len="med"/>
            </a:ln>
          </p:spPr>
        </p:sp>
        <p:sp>
          <p:nvSpPr>
            <p:cNvPr id="15380" name="Line 16"/>
            <p:cNvSpPr/>
            <p:nvPr/>
          </p:nvSpPr>
          <p:spPr>
            <a:xfrm>
              <a:off x="2880" y="2334"/>
              <a:ext cx="1392" cy="0"/>
            </a:xfrm>
            <a:prstGeom prst="line">
              <a:avLst/>
            </a:prstGeom>
            <a:ln w="9525" cap="flat" cmpd="sng">
              <a:solidFill>
                <a:schemeClr val="tx1"/>
              </a:solidFill>
              <a:prstDash val="solid"/>
              <a:headEnd type="none" w="med" len="med"/>
              <a:tailEnd type="triangle" w="med" len="med"/>
            </a:ln>
          </p:spPr>
        </p:sp>
        <p:sp>
          <p:nvSpPr>
            <p:cNvPr id="15381" name="AutoShape 17"/>
            <p:cNvSpPr/>
            <p:nvPr/>
          </p:nvSpPr>
          <p:spPr>
            <a:xfrm>
              <a:off x="4848" y="2009"/>
              <a:ext cx="48" cy="529"/>
            </a:xfrm>
            <a:prstGeom prst="rightBracket">
              <a:avLst>
                <a:gd name="adj" fmla="val 91840"/>
              </a:avLst>
            </a:prstGeom>
            <a:noFill/>
            <a:ln w="9525" cap="flat" cmpd="sng">
              <a:solidFill>
                <a:schemeClr val="tx1"/>
              </a:solidFill>
              <a:prstDash val="solid"/>
              <a:headEnd type="none" w="med" len="med"/>
              <a:tailEnd type="none" w="med" len="med"/>
            </a:ln>
          </p:spPr>
          <p:txBody>
            <a:bodyPr wrap="none" anchor="ctr" anchorCtr="0"/>
            <a:p>
              <a:endParaRPr lang="en-IN" altLang="x-none" dirty="0">
                <a:latin typeface="Arial" panose="020B0604020202020204" pitchFamily="34" charset="0"/>
              </a:endParaRPr>
            </a:p>
          </p:txBody>
        </p:sp>
        <p:sp>
          <p:nvSpPr>
            <p:cNvPr id="15382" name="Line 18"/>
            <p:cNvSpPr/>
            <p:nvPr/>
          </p:nvSpPr>
          <p:spPr>
            <a:xfrm>
              <a:off x="4224" y="2009"/>
              <a:ext cx="624" cy="0"/>
            </a:xfrm>
            <a:prstGeom prst="line">
              <a:avLst/>
            </a:prstGeom>
            <a:ln w="9525" cap="flat" cmpd="sng">
              <a:solidFill>
                <a:schemeClr val="tx1"/>
              </a:solidFill>
              <a:prstDash val="solid"/>
              <a:headEnd type="none" w="med" len="med"/>
              <a:tailEnd type="none" w="med" len="med"/>
            </a:ln>
          </p:spPr>
        </p:sp>
        <p:sp>
          <p:nvSpPr>
            <p:cNvPr id="15383" name="Line 19"/>
            <p:cNvSpPr/>
            <p:nvPr/>
          </p:nvSpPr>
          <p:spPr>
            <a:xfrm>
              <a:off x="4224" y="2538"/>
              <a:ext cx="624" cy="0"/>
            </a:xfrm>
            <a:prstGeom prst="line">
              <a:avLst/>
            </a:prstGeom>
            <a:ln w="9525" cap="flat" cmpd="sng">
              <a:solidFill>
                <a:schemeClr val="tx1"/>
              </a:solidFill>
              <a:prstDash val="solid"/>
              <a:headEnd type="none" w="med" len="med"/>
              <a:tailEnd type="none" w="med" len="med"/>
            </a:ln>
          </p:spPr>
        </p:sp>
        <p:sp>
          <p:nvSpPr>
            <p:cNvPr id="15384" name="Line 20"/>
            <p:cNvSpPr/>
            <p:nvPr/>
          </p:nvSpPr>
          <p:spPr>
            <a:xfrm flipH="1">
              <a:off x="912" y="2538"/>
              <a:ext cx="3408" cy="0"/>
            </a:xfrm>
            <a:prstGeom prst="line">
              <a:avLst/>
            </a:prstGeom>
            <a:ln w="9525" cap="flat" cmpd="sng">
              <a:solidFill>
                <a:schemeClr val="tx1"/>
              </a:solidFill>
              <a:prstDash val="solid"/>
              <a:headEnd type="none" w="med" len="med"/>
              <a:tailEnd type="triangle" w="med" len="med"/>
            </a:ln>
          </p:spPr>
        </p:sp>
        <p:sp>
          <p:nvSpPr>
            <p:cNvPr id="15385" name="AutoShape 21"/>
            <p:cNvSpPr/>
            <p:nvPr/>
          </p:nvSpPr>
          <p:spPr>
            <a:xfrm>
              <a:off x="4656" y="2334"/>
              <a:ext cx="48" cy="529"/>
            </a:xfrm>
            <a:prstGeom prst="rightBracket">
              <a:avLst>
                <a:gd name="adj" fmla="val 91840"/>
              </a:avLst>
            </a:prstGeom>
            <a:noFill/>
            <a:ln w="9525" cap="flat" cmpd="sng">
              <a:solidFill>
                <a:schemeClr val="tx1"/>
              </a:solidFill>
              <a:prstDash val="solid"/>
              <a:headEnd type="none" w="med" len="med"/>
              <a:tailEnd type="none" w="med" len="med"/>
            </a:ln>
          </p:spPr>
          <p:txBody>
            <a:bodyPr wrap="none" anchor="ctr" anchorCtr="0"/>
            <a:p>
              <a:endParaRPr lang="en-IN" altLang="x-none" dirty="0">
                <a:latin typeface="Arial" panose="020B0604020202020204" pitchFamily="34" charset="0"/>
              </a:endParaRPr>
            </a:p>
          </p:txBody>
        </p:sp>
        <p:sp>
          <p:nvSpPr>
            <p:cNvPr id="15386" name="Line 22"/>
            <p:cNvSpPr/>
            <p:nvPr/>
          </p:nvSpPr>
          <p:spPr>
            <a:xfrm>
              <a:off x="4279" y="2334"/>
              <a:ext cx="377" cy="0"/>
            </a:xfrm>
            <a:prstGeom prst="line">
              <a:avLst/>
            </a:prstGeom>
            <a:ln w="9525" cap="flat" cmpd="sng">
              <a:solidFill>
                <a:schemeClr val="tx1"/>
              </a:solidFill>
              <a:prstDash val="solid"/>
              <a:headEnd type="none" w="med" len="med"/>
              <a:tailEnd type="none" w="med" len="med"/>
            </a:ln>
          </p:spPr>
        </p:sp>
        <p:sp>
          <p:nvSpPr>
            <p:cNvPr id="15387" name="Line 23"/>
            <p:cNvSpPr/>
            <p:nvPr/>
          </p:nvSpPr>
          <p:spPr>
            <a:xfrm flipH="1">
              <a:off x="4320" y="2863"/>
              <a:ext cx="336" cy="0"/>
            </a:xfrm>
            <a:prstGeom prst="line">
              <a:avLst/>
            </a:prstGeom>
            <a:ln w="9525" cap="flat" cmpd="sng">
              <a:solidFill>
                <a:schemeClr val="tx1"/>
              </a:solidFill>
              <a:prstDash val="solid"/>
              <a:headEnd type="none" w="med" len="med"/>
              <a:tailEnd type="triangle" w="med" len="med"/>
            </a:ln>
          </p:spPr>
        </p:sp>
        <p:sp>
          <p:nvSpPr>
            <p:cNvPr id="15388" name="Line 24"/>
            <p:cNvSpPr/>
            <p:nvPr/>
          </p:nvSpPr>
          <p:spPr>
            <a:xfrm flipH="1" flipV="1">
              <a:off x="899" y="2863"/>
              <a:ext cx="3408" cy="0"/>
            </a:xfrm>
            <a:prstGeom prst="line">
              <a:avLst/>
            </a:prstGeom>
            <a:ln w="9525" cap="flat" cmpd="sng">
              <a:solidFill>
                <a:schemeClr val="tx1"/>
              </a:solidFill>
              <a:prstDash val="solid"/>
              <a:headEnd type="none" w="med" len="med"/>
              <a:tailEnd type="triangle" w="med" len="med"/>
            </a:ln>
          </p:spPr>
        </p:sp>
        <p:sp>
          <p:nvSpPr>
            <p:cNvPr id="15389" name="Line 25"/>
            <p:cNvSpPr/>
            <p:nvPr/>
          </p:nvSpPr>
          <p:spPr>
            <a:xfrm>
              <a:off x="912" y="3066"/>
              <a:ext cx="1584" cy="0"/>
            </a:xfrm>
            <a:prstGeom prst="line">
              <a:avLst/>
            </a:prstGeom>
            <a:ln w="9525" cap="flat" cmpd="sng">
              <a:solidFill>
                <a:schemeClr val="tx1"/>
              </a:solidFill>
              <a:prstDash val="solid"/>
              <a:headEnd type="none" w="med" len="med"/>
              <a:tailEnd type="triangle" w="med" len="med"/>
            </a:ln>
          </p:spPr>
        </p:sp>
        <p:sp>
          <p:nvSpPr>
            <p:cNvPr id="15390" name="Line 26"/>
            <p:cNvSpPr/>
            <p:nvPr/>
          </p:nvSpPr>
          <p:spPr>
            <a:xfrm>
              <a:off x="2496" y="3066"/>
              <a:ext cx="384" cy="0"/>
            </a:xfrm>
            <a:prstGeom prst="line">
              <a:avLst/>
            </a:prstGeom>
            <a:ln w="9525" cap="flat" cmpd="sng">
              <a:solidFill>
                <a:schemeClr val="tx1"/>
              </a:solidFill>
              <a:prstDash val="solid"/>
              <a:headEnd type="none" w="med" len="med"/>
              <a:tailEnd type="triangle" w="med" len="med"/>
            </a:ln>
          </p:spPr>
        </p:sp>
        <p:sp>
          <p:nvSpPr>
            <p:cNvPr id="15391" name="Line 27"/>
            <p:cNvSpPr/>
            <p:nvPr/>
          </p:nvSpPr>
          <p:spPr>
            <a:xfrm>
              <a:off x="912" y="3293"/>
              <a:ext cx="3408" cy="0"/>
            </a:xfrm>
            <a:prstGeom prst="line">
              <a:avLst/>
            </a:prstGeom>
            <a:ln w="9525" cap="flat" cmpd="sng">
              <a:solidFill>
                <a:schemeClr val="tx1"/>
              </a:solidFill>
              <a:prstDash val="solid"/>
              <a:headEnd type="none" w="med" len="med"/>
              <a:tailEnd type="triangle" w="med" len="med"/>
            </a:ln>
          </p:spPr>
        </p:sp>
        <p:sp>
          <p:nvSpPr>
            <p:cNvPr id="15392" name="Line 28"/>
            <p:cNvSpPr/>
            <p:nvPr/>
          </p:nvSpPr>
          <p:spPr>
            <a:xfrm>
              <a:off x="912" y="3513"/>
              <a:ext cx="3408" cy="0"/>
            </a:xfrm>
            <a:prstGeom prst="line">
              <a:avLst/>
            </a:prstGeom>
            <a:ln w="9525" cap="flat" cmpd="sng">
              <a:solidFill>
                <a:schemeClr val="tx1"/>
              </a:solidFill>
              <a:prstDash val="solid"/>
              <a:headEnd type="none" w="med" len="med"/>
              <a:tailEnd type="triangle" w="med" len="med"/>
            </a:ln>
          </p:spPr>
        </p:sp>
        <p:sp>
          <p:nvSpPr>
            <p:cNvPr id="15393" name="Line 29"/>
            <p:cNvSpPr/>
            <p:nvPr/>
          </p:nvSpPr>
          <p:spPr>
            <a:xfrm>
              <a:off x="4314" y="1636"/>
              <a:ext cx="0" cy="1871"/>
            </a:xfrm>
            <a:prstGeom prst="line">
              <a:avLst/>
            </a:prstGeom>
            <a:ln w="9525" cap="flat" cmpd="sng">
              <a:solidFill>
                <a:schemeClr val="tx1"/>
              </a:solidFill>
              <a:prstDash val="solid"/>
              <a:headEnd type="none" w="med" len="med"/>
              <a:tailEnd type="arrow" w="med" len="sm"/>
            </a:ln>
          </p:spPr>
        </p:sp>
        <p:sp>
          <p:nvSpPr>
            <p:cNvPr id="15394" name="Text Box 30"/>
            <p:cNvSpPr txBox="1"/>
            <p:nvPr/>
          </p:nvSpPr>
          <p:spPr>
            <a:xfrm>
              <a:off x="889" y="1053"/>
              <a:ext cx="910" cy="173"/>
            </a:xfrm>
            <a:prstGeom prst="rect">
              <a:avLst/>
            </a:prstGeom>
            <a:noFill/>
            <a:ln w="9525">
              <a:noFill/>
            </a:ln>
          </p:spPr>
          <p:txBody>
            <a:bodyPr>
              <a:spAutoFit/>
            </a:bodyPr>
            <a:p>
              <a:pPr>
                <a:spcBef>
                  <a:spcPct val="50000"/>
                </a:spcBef>
              </a:pPr>
              <a:r>
                <a:rPr sz="1200" dirty="0">
                  <a:latin typeface="Times New Roman" panose="02020603050405020304" pitchFamily="18" charset="0"/>
                </a:rPr>
                <a:t>Create Thread Pool</a:t>
              </a:r>
              <a:endParaRPr sz="1200" dirty="0">
                <a:latin typeface="Times New Roman" panose="02020603050405020304" pitchFamily="18" charset="0"/>
              </a:endParaRPr>
            </a:p>
          </p:txBody>
        </p:sp>
        <p:sp>
          <p:nvSpPr>
            <p:cNvPr id="15395" name="Text Box 31"/>
            <p:cNvSpPr txBox="1"/>
            <p:nvPr/>
          </p:nvSpPr>
          <p:spPr>
            <a:xfrm>
              <a:off x="869" y="1404"/>
              <a:ext cx="912" cy="173"/>
            </a:xfrm>
            <a:prstGeom prst="rect">
              <a:avLst/>
            </a:prstGeom>
            <a:noFill/>
            <a:ln w="9525">
              <a:noFill/>
            </a:ln>
          </p:spPr>
          <p:txBody>
            <a:bodyPr>
              <a:spAutoFit/>
            </a:bodyPr>
            <a:p>
              <a:pPr>
                <a:spcBef>
                  <a:spcPct val="50000"/>
                </a:spcBef>
              </a:pPr>
              <a:r>
                <a:rPr sz="1200" dirty="0">
                  <a:latin typeface="Times New Roman" panose="02020603050405020304" pitchFamily="18" charset="0"/>
                </a:rPr>
                <a:t> Instantiate servlet</a:t>
              </a:r>
              <a:endParaRPr sz="1200" dirty="0">
                <a:latin typeface="Times New Roman" panose="02020603050405020304" pitchFamily="18" charset="0"/>
              </a:endParaRPr>
            </a:p>
          </p:txBody>
        </p:sp>
        <p:sp>
          <p:nvSpPr>
            <p:cNvPr id="15396" name="Text Box 32"/>
            <p:cNvSpPr txBox="1"/>
            <p:nvPr/>
          </p:nvSpPr>
          <p:spPr>
            <a:xfrm>
              <a:off x="871" y="1655"/>
              <a:ext cx="912" cy="173"/>
            </a:xfrm>
            <a:prstGeom prst="rect">
              <a:avLst/>
            </a:prstGeom>
            <a:noFill/>
            <a:ln w="9525">
              <a:noFill/>
            </a:ln>
          </p:spPr>
          <p:txBody>
            <a:bodyPr>
              <a:spAutoFit/>
            </a:bodyPr>
            <a:p>
              <a:pPr>
                <a:spcBef>
                  <a:spcPct val="50000"/>
                </a:spcBef>
              </a:pPr>
              <a:r>
                <a:rPr sz="1200" dirty="0">
                  <a:latin typeface="Times New Roman" panose="02020603050405020304" pitchFamily="18" charset="0"/>
                </a:rPr>
                <a:t> Call init (  ) method</a:t>
              </a:r>
              <a:endParaRPr sz="1200" dirty="0">
                <a:latin typeface="Times New Roman" panose="02020603050405020304" pitchFamily="18" charset="0"/>
              </a:endParaRPr>
            </a:p>
          </p:txBody>
        </p:sp>
        <p:sp>
          <p:nvSpPr>
            <p:cNvPr id="15397" name="Text Box 33"/>
            <p:cNvSpPr txBox="1"/>
            <p:nvPr/>
          </p:nvSpPr>
          <p:spPr>
            <a:xfrm>
              <a:off x="864" y="1859"/>
              <a:ext cx="1248" cy="173"/>
            </a:xfrm>
            <a:prstGeom prst="rect">
              <a:avLst/>
            </a:prstGeom>
            <a:noFill/>
            <a:ln w="9525">
              <a:noFill/>
            </a:ln>
          </p:spPr>
          <p:txBody>
            <a:bodyPr>
              <a:spAutoFit/>
            </a:bodyPr>
            <a:p>
              <a:pPr>
                <a:spcBef>
                  <a:spcPct val="50000"/>
                </a:spcBef>
              </a:pPr>
              <a:r>
                <a:rPr sz="1200" dirty="0">
                  <a:latin typeface="Times New Roman" panose="02020603050405020304" pitchFamily="18" charset="0"/>
                </a:rPr>
                <a:t> Allocate request to thread </a:t>
              </a:r>
              <a:endParaRPr sz="1200" dirty="0">
                <a:latin typeface="Times New Roman" panose="02020603050405020304" pitchFamily="18" charset="0"/>
              </a:endParaRPr>
            </a:p>
          </p:txBody>
        </p:sp>
        <p:sp>
          <p:nvSpPr>
            <p:cNvPr id="15398" name="Text Box 35"/>
            <p:cNvSpPr txBox="1"/>
            <p:nvPr/>
          </p:nvSpPr>
          <p:spPr>
            <a:xfrm>
              <a:off x="864" y="2183"/>
              <a:ext cx="1248" cy="173"/>
            </a:xfrm>
            <a:prstGeom prst="rect">
              <a:avLst/>
            </a:prstGeom>
            <a:noFill/>
            <a:ln w="9525">
              <a:noFill/>
            </a:ln>
          </p:spPr>
          <p:txBody>
            <a:bodyPr>
              <a:spAutoFit/>
            </a:bodyPr>
            <a:p>
              <a:pPr>
                <a:spcBef>
                  <a:spcPct val="50000"/>
                </a:spcBef>
              </a:pPr>
              <a:r>
                <a:rPr sz="1200" dirty="0">
                  <a:latin typeface="Times New Roman" panose="02020603050405020304" pitchFamily="18" charset="0"/>
                </a:rPr>
                <a:t> Allocate request to thread </a:t>
              </a:r>
              <a:endParaRPr sz="1200" dirty="0">
                <a:latin typeface="Times New Roman" panose="02020603050405020304" pitchFamily="18" charset="0"/>
              </a:endParaRPr>
            </a:p>
          </p:txBody>
        </p:sp>
        <p:sp>
          <p:nvSpPr>
            <p:cNvPr id="15399" name="Text Box 36"/>
            <p:cNvSpPr txBox="1"/>
            <p:nvPr/>
          </p:nvSpPr>
          <p:spPr>
            <a:xfrm>
              <a:off x="911" y="2543"/>
              <a:ext cx="1297" cy="288"/>
            </a:xfrm>
            <a:prstGeom prst="rect">
              <a:avLst/>
            </a:prstGeom>
            <a:noFill/>
            <a:ln w="9525">
              <a:noFill/>
            </a:ln>
          </p:spPr>
          <p:txBody>
            <a:bodyPr>
              <a:spAutoFit/>
            </a:bodyPr>
            <a:p>
              <a:pPr>
                <a:spcBef>
                  <a:spcPct val="50000"/>
                </a:spcBef>
              </a:pPr>
              <a:r>
                <a:rPr sz="1200" dirty="0">
                  <a:latin typeface="Times New Roman" panose="02020603050405020304" pitchFamily="18" charset="0"/>
                </a:rPr>
                <a:t>Block all further requests Wait for active threads to end </a:t>
              </a:r>
              <a:endParaRPr sz="1200" dirty="0">
                <a:latin typeface="Times New Roman" panose="02020603050405020304" pitchFamily="18" charset="0"/>
              </a:endParaRPr>
            </a:p>
          </p:txBody>
        </p:sp>
        <p:sp>
          <p:nvSpPr>
            <p:cNvPr id="15400" name="Text Box 37"/>
            <p:cNvSpPr txBox="1"/>
            <p:nvPr/>
          </p:nvSpPr>
          <p:spPr>
            <a:xfrm>
              <a:off x="1056" y="2049"/>
              <a:ext cx="1248" cy="173"/>
            </a:xfrm>
            <a:prstGeom prst="rect">
              <a:avLst/>
            </a:prstGeom>
            <a:noFill/>
            <a:ln w="9525">
              <a:noFill/>
            </a:ln>
          </p:spPr>
          <p:txBody>
            <a:bodyPr>
              <a:spAutoFit/>
            </a:bodyPr>
            <a:p>
              <a:pPr>
                <a:spcBef>
                  <a:spcPct val="50000"/>
                </a:spcBef>
              </a:pPr>
              <a:r>
                <a:rPr sz="1200" dirty="0">
                  <a:latin typeface="Times New Roman" panose="02020603050405020304" pitchFamily="18" charset="0"/>
                </a:rPr>
                <a:t> </a:t>
              </a:r>
              <a:endParaRPr sz="1200" dirty="0">
                <a:latin typeface="Times New Roman" panose="02020603050405020304" pitchFamily="18" charset="0"/>
              </a:endParaRPr>
            </a:p>
          </p:txBody>
        </p:sp>
        <p:sp>
          <p:nvSpPr>
            <p:cNvPr id="15401" name="Text Box 38"/>
            <p:cNvSpPr txBox="1"/>
            <p:nvPr/>
          </p:nvSpPr>
          <p:spPr>
            <a:xfrm>
              <a:off x="891" y="2900"/>
              <a:ext cx="1008" cy="173"/>
            </a:xfrm>
            <a:prstGeom prst="rect">
              <a:avLst/>
            </a:prstGeom>
            <a:noFill/>
            <a:ln w="9525">
              <a:noFill/>
            </a:ln>
          </p:spPr>
          <p:txBody>
            <a:bodyPr>
              <a:spAutoFit/>
            </a:bodyPr>
            <a:p>
              <a:pPr>
                <a:spcBef>
                  <a:spcPct val="50000"/>
                </a:spcBef>
              </a:pPr>
              <a:r>
                <a:rPr sz="1200" dirty="0">
                  <a:latin typeface="Times New Roman" panose="02020603050405020304" pitchFamily="18" charset="0"/>
                </a:rPr>
                <a:t>Terminate thread pool</a:t>
              </a:r>
              <a:endParaRPr sz="1200" dirty="0">
                <a:latin typeface="Times New Roman" panose="02020603050405020304" pitchFamily="18" charset="0"/>
              </a:endParaRPr>
            </a:p>
          </p:txBody>
        </p:sp>
        <p:sp>
          <p:nvSpPr>
            <p:cNvPr id="15402" name="Text Box 39"/>
            <p:cNvSpPr txBox="1"/>
            <p:nvPr/>
          </p:nvSpPr>
          <p:spPr>
            <a:xfrm>
              <a:off x="864" y="3132"/>
              <a:ext cx="1056" cy="173"/>
            </a:xfrm>
            <a:prstGeom prst="rect">
              <a:avLst/>
            </a:prstGeom>
            <a:noFill/>
            <a:ln w="9525">
              <a:noFill/>
            </a:ln>
          </p:spPr>
          <p:txBody>
            <a:bodyPr>
              <a:spAutoFit/>
            </a:bodyPr>
            <a:p>
              <a:pPr>
                <a:spcBef>
                  <a:spcPct val="50000"/>
                </a:spcBef>
              </a:pPr>
              <a:r>
                <a:rPr sz="1200" dirty="0">
                  <a:latin typeface="Times New Roman" panose="02020603050405020304" pitchFamily="18" charset="0"/>
                </a:rPr>
                <a:t> call destroy (  ) method</a:t>
              </a:r>
              <a:endParaRPr sz="1200" dirty="0">
                <a:latin typeface="Times New Roman" panose="02020603050405020304" pitchFamily="18" charset="0"/>
              </a:endParaRPr>
            </a:p>
          </p:txBody>
        </p:sp>
        <p:sp>
          <p:nvSpPr>
            <p:cNvPr id="15403" name="Text Box 40"/>
            <p:cNvSpPr txBox="1"/>
            <p:nvPr/>
          </p:nvSpPr>
          <p:spPr>
            <a:xfrm>
              <a:off x="864" y="3358"/>
              <a:ext cx="816" cy="173"/>
            </a:xfrm>
            <a:prstGeom prst="rect">
              <a:avLst/>
            </a:prstGeom>
            <a:noFill/>
            <a:ln w="9525">
              <a:noFill/>
            </a:ln>
          </p:spPr>
          <p:txBody>
            <a:bodyPr>
              <a:spAutoFit/>
            </a:bodyPr>
            <a:p>
              <a:pPr>
                <a:spcBef>
                  <a:spcPct val="50000"/>
                </a:spcBef>
              </a:pPr>
              <a:r>
                <a:rPr sz="1200" dirty="0">
                  <a:latin typeface="Times New Roman" panose="02020603050405020304" pitchFamily="18" charset="0"/>
                </a:rPr>
                <a:t> terminate servlet</a:t>
              </a:r>
              <a:endParaRPr sz="1200" dirty="0">
                <a:latin typeface="Times New Roman" panose="02020603050405020304" pitchFamily="18" charset="0"/>
              </a:endParaRPr>
            </a:p>
          </p:txBody>
        </p:sp>
        <p:sp>
          <p:nvSpPr>
            <p:cNvPr id="15404" name="Text Box 41"/>
            <p:cNvSpPr txBox="1"/>
            <p:nvPr/>
          </p:nvSpPr>
          <p:spPr>
            <a:xfrm>
              <a:off x="1200" y="3629"/>
              <a:ext cx="960" cy="173"/>
            </a:xfrm>
            <a:prstGeom prst="rect">
              <a:avLst/>
            </a:prstGeom>
            <a:noFill/>
            <a:ln w="9525">
              <a:noFill/>
            </a:ln>
          </p:spPr>
          <p:txBody>
            <a:bodyPr>
              <a:spAutoFit/>
            </a:bodyPr>
            <a:p>
              <a:pPr>
                <a:spcBef>
                  <a:spcPct val="50000"/>
                </a:spcBef>
              </a:pPr>
              <a:r>
                <a:rPr sz="1200" dirty="0">
                  <a:latin typeface="Times New Roman" panose="02020603050405020304" pitchFamily="18" charset="0"/>
                </a:rPr>
                <a:t> Container shutdown</a:t>
              </a:r>
              <a:endParaRPr sz="1200" dirty="0">
                <a:latin typeface="Times New Roman" panose="02020603050405020304" pitchFamily="18" charset="0"/>
              </a:endParaRPr>
            </a:p>
          </p:txBody>
        </p:sp>
        <p:sp>
          <p:nvSpPr>
            <p:cNvPr id="15405" name="Text Box 42"/>
            <p:cNvSpPr txBox="1"/>
            <p:nvPr/>
          </p:nvSpPr>
          <p:spPr>
            <a:xfrm>
              <a:off x="1152" y="2129"/>
              <a:ext cx="1248" cy="173"/>
            </a:xfrm>
            <a:prstGeom prst="rect">
              <a:avLst/>
            </a:prstGeom>
            <a:noFill/>
            <a:ln w="9525">
              <a:noFill/>
            </a:ln>
          </p:spPr>
          <p:txBody>
            <a:bodyPr>
              <a:spAutoFit/>
            </a:bodyPr>
            <a:p>
              <a:pPr>
                <a:spcBef>
                  <a:spcPct val="50000"/>
                </a:spcBef>
              </a:pPr>
              <a:r>
                <a:rPr sz="1200" dirty="0">
                  <a:latin typeface="Times New Roman" panose="02020603050405020304" pitchFamily="18" charset="0"/>
                </a:rPr>
                <a:t> </a:t>
              </a:r>
              <a:endParaRPr sz="1200" dirty="0">
                <a:latin typeface="Times New Roman" panose="02020603050405020304" pitchFamily="18" charset="0"/>
              </a:endParaRPr>
            </a:p>
          </p:txBody>
        </p:sp>
        <p:sp>
          <p:nvSpPr>
            <p:cNvPr id="15406" name="Text Box 43"/>
            <p:cNvSpPr txBox="1"/>
            <p:nvPr/>
          </p:nvSpPr>
          <p:spPr>
            <a:xfrm>
              <a:off x="2928" y="1880"/>
              <a:ext cx="1248" cy="173"/>
            </a:xfrm>
            <a:prstGeom prst="rect">
              <a:avLst/>
            </a:prstGeom>
            <a:noFill/>
            <a:ln w="9525">
              <a:noFill/>
            </a:ln>
          </p:spPr>
          <p:txBody>
            <a:bodyPr>
              <a:spAutoFit/>
            </a:bodyPr>
            <a:p>
              <a:pPr>
                <a:spcBef>
                  <a:spcPct val="50000"/>
                </a:spcBef>
              </a:pPr>
              <a:r>
                <a:rPr sz="1200" dirty="0">
                  <a:latin typeface="Times New Roman" panose="02020603050405020304" pitchFamily="18" charset="0"/>
                </a:rPr>
                <a:t> </a:t>
              </a:r>
              <a:endParaRPr sz="1200" dirty="0">
                <a:latin typeface="Times New Roman" panose="02020603050405020304" pitchFamily="18" charset="0"/>
              </a:endParaRPr>
            </a:p>
          </p:txBody>
        </p:sp>
        <p:sp>
          <p:nvSpPr>
            <p:cNvPr id="15407" name="Text Box 44"/>
            <p:cNvSpPr txBox="1"/>
            <p:nvPr/>
          </p:nvSpPr>
          <p:spPr>
            <a:xfrm>
              <a:off x="2867" y="1836"/>
              <a:ext cx="1056" cy="173"/>
            </a:xfrm>
            <a:prstGeom prst="rect">
              <a:avLst/>
            </a:prstGeom>
            <a:noFill/>
            <a:ln w="9525">
              <a:noFill/>
            </a:ln>
          </p:spPr>
          <p:txBody>
            <a:bodyPr>
              <a:spAutoFit/>
            </a:bodyPr>
            <a:p>
              <a:pPr>
                <a:spcBef>
                  <a:spcPct val="50000"/>
                </a:spcBef>
              </a:pPr>
              <a:r>
                <a:rPr sz="1200" dirty="0">
                  <a:latin typeface="Times New Roman" panose="02020603050405020304" pitchFamily="18" charset="0"/>
                </a:rPr>
                <a:t> Call service (  ) method</a:t>
              </a:r>
              <a:endParaRPr sz="1200" dirty="0">
                <a:latin typeface="Times New Roman" panose="02020603050405020304" pitchFamily="18" charset="0"/>
              </a:endParaRPr>
            </a:p>
          </p:txBody>
        </p:sp>
        <p:sp>
          <p:nvSpPr>
            <p:cNvPr id="15408" name="Text Box 45"/>
            <p:cNvSpPr txBox="1"/>
            <p:nvPr/>
          </p:nvSpPr>
          <p:spPr>
            <a:xfrm>
              <a:off x="2867" y="2157"/>
              <a:ext cx="1056" cy="173"/>
            </a:xfrm>
            <a:prstGeom prst="rect">
              <a:avLst/>
            </a:prstGeom>
            <a:noFill/>
            <a:ln w="9525">
              <a:noFill/>
            </a:ln>
          </p:spPr>
          <p:txBody>
            <a:bodyPr>
              <a:spAutoFit/>
            </a:bodyPr>
            <a:p>
              <a:pPr>
                <a:spcBef>
                  <a:spcPct val="50000"/>
                </a:spcBef>
              </a:pPr>
              <a:r>
                <a:rPr sz="1200" dirty="0">
                  <a:latin typeface="Times New Roman" panose="02020603050405020304" pitchFamily="18" charset="0"/>
                </a:rPr>
                <a:t> Call service (  ) method</a:t>
              </a:r>
              <a:endParaRPr sz="1200" dirty="0">
                <a:latin typeface="Times New Roman" panose="02020603050405020304" pitchFamily="18" charset="0"/>
              </a:endParaRPr>
            </a:p>
          </p:txBody>
        </p:sp>
        <p:sp>
          <p:nvSpPr>
            <p:cNvPr id="15409" name="Text Box 46"/>
            <p:cNvSpPr txBox="1"/>
            <p:nvPr/>
          </p:nvSpPr>
          <p:spPr>
            <a:xfrm>
              <a:off x="4128" y="1718"/>
              <a:ext cx="1056" cy="173"/>
            </a:xfrm>
            <a:prstGeom prst="rect">
              <a:avLst/>
            </a:prstGeom>
            <a:noFill/>
            <a:ln w="9525">
              <a:noFill/>
            </a:ln>
          </p:spPr>
          <p:txBody>
            <a:bodyPr>
              <a:spAutoFit/>
            </a:bodyPr>
            <a:p>
              <a:pPr>
                <a:spcBef>
                  <a:spcPct val="50000"/>
                </a:spcBef>
              </a:pPr>
              <a:r>
                <a:rPr sz="1200" dirty="0">
                  <a:latin typeface="Times New Roman" panose="02020603050405020304" pitchFamily="18" charset="0"/>
                </a:rPr>
                <a:t> </a:t>
              </a:r>
              <a:endParaRPr sz="1200" dirty="0">
                <a:latin typeface="Times New Roman" panose="02020603050405020304" pitchFamily="18" charset="0"/>
              </a:endParaRPr>
            </a:p>
          </p:txBody>
        </p:sp>
        <p:sp>
          <p:nvSpPr>
            <p:cNvPr id="15410" name="Text Box 47"/>
            <p:cNvSpPr txBox="1"/>
            <p:nvPr/>
          </p:nvSpPr>
          <p:spPr>
            <a:xfrm>
              <a:off x="4560" y="1677"/>
              <a:ext cx="624" cy="288"/>
            </a:xfrm>
            <a:prstGeom prst="rect">
              <a:avLst/>
            </a:prstGeom>
            <a:noFill/>
            <a:ln w="9525">
              <a:noFill/>
            </a:ln>
          </p:spPr>
          <p:txBody>
            <a:bodyPr>
              <a:spAutoFit/>
            </a:bodyPr>
            <a:p>
              <a:pPr>
                <a:spcBef>
                  <a:spcPct val="50000"/>
                </a:spcBef>
              </a:pPr>
              <a:r>
                <a:rPr sz="1200" dirty="0">
                  <a:latin typeface="Times New Roman" panose="02020603050405020304" pitchFamily="18" charset="0"/>
                </a:rPr>
                <a:t> Perform Initialization </a:t>
              </a:r>
              <a:endParaRPr sz="1200" dirty="0">
                <a:latin typeface="Times New Roman" panose="02020603050405020304" pitchFamily="18" charset="0"/>
              </a:endParaRPr>
            </a:p>
          </p:txBody>
        </p:sp>
        <p:sp>
          <p:nvSpPr>
            <p:cNvPr id="15411" name="Text Box 48"/>
            <p:cNvSpPr txBox="1"/>
            <p:nvPr/>
          </p:nvSpPr>
          <p:spPr>
            <a:xfrm>
              <a:off x="4854" y="2199"/>
              <a:ext cx="816" cy="173"/>
            </a:xfrm>
            <a:prstGeom prst="rect">
              <a:avLst/>
            </a:prstGeom>
            <a:noFill/>
            <a:ln w="9525">
              <a:noFill/>
            </a:ln>
          </p:spPr>
          <p:txBody>
            <a:bodyPr>
              <a:spAutoFit/>
            </a:bodyPr>
            <a:p>
              <a:pPr>
                <a:spcBef>
                  <a:spcPct val="50000"/>
                </a:spcBef>
              </a:pPr>
              <a:r>
                <a:rPr sz="1200" dirty="0">
                  <a:latin typeface="Times New Roman" panose="02020603050405020304" pitchFamily="18" charset="0"/>
                </a:rPr>
                <a:t> Perform Service</a:t>
              </a:r>
              <a:endParaRPr sz="1200" dirty="0">
                <a:latin typeface="Times New Roman" panose="02020603050405020304" pitchFamily="18" charset="0"/>
              </a:endParaRPr>
            </a:p>
          </p:txBody>
        </p:sp>
        <p:sp>
          <p:nvSpPr>
            <p:cNvPr id="15412" name="Text Box 49"/>
            <p:cNvSpPr txBox="1"/>
            <p:nvPr/>
          </p:nvSpPr>
          <p:spPr>
            <a:xfrm>
              <a:off x="4585" y="3214"/>
              <a:ext cx="432" cy="288"/>
            </a:xfrm>
            <a:prstGeom prst="rect">
              <a:avLst/>
            </a:prstGeom>
            <a:noFill/>
            <a:ln w="9525">
              <a:noFill/>
            </a:ln>
          </p:spPr>
          <p:txBody>
            <a:bodyPr>
              <a:spAutoFit/>
            </a:bodyPr>
            <a:p>
              <a:pPr>
                <a:spcBef>
                  <a:spcPct val="50000"/>
                </a:spcBef>
              </a:pPr>
              <a:r>
                <a:rPr sz="1200" dirty="0">
                  <a:latin typeface="Times New Roman" panose="02020603050405020304" pitchFamily="18" charset="0"/>
                </a:rPr>
                <a:t>Perform cleanup </a:t>
              </a:r>
              <a:endParaRPr sz="1200" dirty="0">
                <a:latin typeface="Times New Roman" panose="02020603050405020304" pitchFamily="18" charset="0"/>
              </a:endParaRPr>
            </a:p>
          </p:txBody>
        </p:sp>
        <p:sp>
          <p:nvSpPr>
            <p:cNvPr id="15413" name="Text Box 50"/>
            <p:cNvSpPr txBox="1"/>
            <p:nvPr/>
          </p:nvSpPr>
          <p:spPr>
            <a:xfrm>
              <a:off x="4306" y="3426"/>
              <a:ext cx="903" cy="288"/>
            </a:xfrm>
            <a:prstGeom prst="rect">
              <a:avLst/>
            </a:prstGeom>
            <a:noFill/>
            <a:ln w="9525">
              <a:noFill/>
            </a:ln>
          </p:spPr>
          <p:txBody>
            <a:bodyPr>
              <a:spAutoFit/>
            </a:bodyPr>
            <a:p>
              <a:pPr>
                <a:spcBef>
                  <a:spcPct val="50000"/>
                </a:spcBef>
              </a:pPr>
              <a:r>
                <a:rPr sz="1200" dirty="0">
                  <a:latin typeface="Times New Roman" panose="02020603050405020304" pitchFamily="18" charset="0"/>
                </a:rPr>
                <a:t> Servlet destroyed &amp; garbage collected</a:t>
              </a:r>
              <a:endParaRPr sz="1200" dirty="0">
                <a:latin typeface="Times New Roman" panose="02020603050405020304" pitchFamily="18" charset="0"/>
              </a:endParaRPr>
            </a:p>
          </p:txBody>
        </p:sp>
        <p:sp>
          <p:nvSpPr>
            <p:cNvPr id="15414" name="Text Box 51"/>
            <p:cNvSpPr txBox="1"/>
            <p:nvPr/>
          </p:nvSpPr>
          <p:spPr>
            <a:xfrm>
              <a:off x="4656" y="2618"/>
              <a:ext cx="816" cy="173"/>
            </a:xfrm>
            <a:prstGeom prst="rect">
              <a:avLst/>
            </a:prstGeom>
            <a:noFill/>
            <a:ln w="9525">
              <a:noFill/>
            </a:ln>
          </p:spPr>
          <p:txBody>
            <a:bodyPr>
              <a:spAutoFit/>
            </a:bodyPr>
            <a:p>
              <a:pPr>
                <a:spcBef>
                  <a:spcPct val="50000"/>
                </a:spcBef>
              </a:pPr>
              <a:r>
                <a:rPr sz="1200" dirty="0">
                  <a:latin typeface="Times New Roman" panose="02020603050405020304" pitchFamily="18" charset="0"/>
                </a:rPr>
                <a:t> Perform Service</a:t>
              </a:r>
              <a:endParaRPr sz="1200" dirty="0">
                <a:latin typeface="Times New Roman" panose="02020603050405020304" pitchFamily="18" charset="0"/>
              </a:endParaRPr>
            </a:p>
          </p:txBody>
        </p:sp>
        <p:sp>
          <p:nvSpPr>
            <p:cNvPr id="15415" name="Text Box 52"/>
            <p:cNvSpPr txBox="1"/>
            <p:nvPr/>
          </p:nvSpPr>
          <p:spPr>
            <a:xfrm>
              <a:off x="192" y="2124"/>
              <a:ext cx="816" cy="173"/>
            </a:xfrm>
            <a:prstGeom prst="rect">
              <a:avLst/>
            </a:prstGeom>
            <a:noFill/>
            <a:ln w="9525">
              <a:noFill/>
            </a:ln>
          </p:spPr>
          <p:txBody>
            <a:bodyPr>
              <a:spAutoFit/>
            </a:bodyPr>
            <a:p>
              <a:pPr>
                <a:spcBef>
                  <a:spcPct val="50000"/>
                </a:spcBef>
              </a:pPr>
              <a:r>
                <a:rPr sz="1200" dirty="0">
                  <a:latin typeface="Times New Roman" panose="02020603050405020304" pitchFamily="18" charset="0"/>
                </a:rPr>
                <a:t> </a:t>
              </a:r>
              <a:endParaRPr sz="1200" dirty="0">
                <a:latin typeface="Times New Roman" panose="02020603050405020304" pitchFamily="18" charset="0"/>
              </a:endParaRPr>
            </a:p>
          </p:txBody>
        </p:sp>
        <p:sp>
          <p:nvSpPr>
            <p:cNvPr id="15416" name="Text Box 53"/>
            <p:cNvSpPr txBox="1"/>
            <p:nvPr/>
          </p:nvSpPr>
          <p:spPr>
            <a:xfrm>
              <a:off x="234" y="2356"/>
              <a:ext cx="528" cy="287"/>
            </a:xfrm>
            <a:prstGeom prst="rect">
              <a:avLst/>
            </a:prstGeom>
            <a:noFill/>
            <a:ln w="9525">
              <a:noFill/>
            </a:ln>
          </p:spPr>
          <p:txBody>
            <a:bodyPr>
              <a:spAutoFit/>
            </a:bodyPr>
            <a:p>
              <a:pPr>
                <a:spcBef>
                  <a:spcPct val="50000"/>
                </a:spcBef>
              </a:pPr>
              <a:r>
                <a:rPr sz="1200" dirty="0">
                  <a:latin typeface="Times New Roman" panose="02020603050405020304" pitchFamily="18" charset="0"/>
                </a:rPr>
                <a:t>Shutdown Initiated</a:t>
              </a:r>
              <a:endParaRPr sz="1200" dirty="0">
                <a:latin typeface="Times New Roman" panose="02020603050405020304" pitchFamily="18" charset="0"/>
              </a:endParaRPr>
            </a:p>
          </p:txBody>
        </p:sp>
        <p:sp>
          <p:nvSpPr>
            <p:cNvPr id="15417" name="Text Box 54"/>
            <p:cNvSpPr txBox="1"/>
            <p:nvPr/>
          </p:nvSpPr>
          <p:spPr>
            <a:xfrm>
              <a:off x="234" y="1770"/>
              <a:ext cx="600" cy="288"/>
            </a:xfrm>
            <a:prstGeom prst="rect">
              <a:avLst/>
            </a:prstGeom>
            <a:noFill/>
            <a:ln w="9525">
              <a:noFill/>
            </a:ln>
          </p:spPr>
          <p:txBody>
            <a:bodyPr>
              <a:spAutoFit/>
            </a:bodyPr>
            <a:p>
              <a:pPr>
                <a:spcBef>
                  <a:spcPct val="50000"/>
                </a:spcBef>
              </a:pPr>
              <a:r>
                <a:rPr sz="1200" dirty="0">
                  <a:latin typeface="Times New Roman" panose="02020603050405020304" pitchFamily="18" charset="0"/>
                </a:rPr>
                <a:t>HTTP Request 1</a:t>
              </a:r>
              <a:endParaRPr sz="1200" dirty="0">
                <a:latin typeface="Times New Roman" panose="02020603050405020304" pitchFamily="18" charset="0"/>
              </a:endParaRPr>
            </a:p>
          </p:txBody>
        </p:sp>
        <p:sp>
          <p:nvSpPr>
            <p:cNvPr id="15418" name="Text Box 55"/>
            <p:cNvSpPr txBox="1"/>
            <p:nvPr/>
          </p:nvSpPr>
          <p:spPr>
            <a:xfrm>
              <a:off x="234" y="2094"/>
              <a:ext cx="600" cy="288"/>
            </a:xfrm>
            <a:prstGeom prst="rect">
              <a:avLst/>
            </a:prstGeom>
            <a:noFill/>
            <a:ln w="9525">
              <a:noFill/>
            </a:ln>
          </p:spPr>
          <p:txBody>
            <a:bodyPr>
              <a:spAutoFit/>
            </a:bodyPr>
            <a:p>
              <a:pPr>
                <a:spcBef>
                  <a:spcPct val="50000"/>
                </a:spcBef>
              </a:pPr>
              <a:r>
                <a:rPr sz="1200" dirty="0">
                  <a:latin typeface="Times New Roman" panose="02020603050405020304" pitchFamily="18" charset="0"/>
                </a:rPr>
                <a:t>HTTP Request 2</a:t>
              </a:r>
              <a:endParaRPr sz="1200" dirty="0">
                <a:latin typeface="Times New Roman" panose="02020603050405020304" pitchFamily="18" charset="0"/>
              </a:endParaRPr>
            </a:p>
          </p:txBody>
        </p:sp>
        <p:sp>
          <p:nvSpPr>
            <p:cNvPr id="15419" name="Text Box 56"/>
            <p:cNvSpPr txBox="1"/>
            <p:nvPr/>
          </p:nvSpPr>
          <p:spPr>
            <a:xfrm>
              <a:off x="227" y="2636"/>
              <a:ext cx="600" cy="288"/>
            </a:xfrm>
            <a:prstGeom prst="rect">
              <a:avLst/>
            </a:prstGeom>
            <a:noFill/>
            <a:ln w="9525">
              <a:noFill/>
            </a:ln>
          </p:spPr>
          <p:txBody>
            <a:bodyPr>
              <a:spAutoFit/>
            </a:bodyPr>
            <a:p>
              <a:pPr>
                <a:spcBef>
                  <a:spcPct val="50000"/>
                </a:spcBef>
              </a:pPr>
              <a:r>
                <a:rPr sz="1200" dirty="0">
                  <a:latin typeface="Times New Roman" panose="02020603050405020304" pitchFamily="18" charset="0"/>
                </a:rPr>
                <a:t>HTTP Response 1</a:t>
              </a:r>
              <a:endParaRPr sz="1200" dirty="0">
                <a:latin typeface="Times New Roman" panose="02020603050405020304" pitchFamily="18" charset="0"/>
              </a:endParaRPr>
            </a:p>
          </p:txBody>
        </p:sp>
        <p:sp>
          <p:nvSpPr>
            <p:cNvPr id="15420" name="Text Box 57"/>
            <p:cNvSpPr txBox="1"/>
            <p:nvPr/>
          </p:nvSpPr>
          <p:spPr>
            <a:xfrm>
              <a:off x="230" y="3176"/>
              <a:ext cx="600" cy="288"/>
            </a:xfrm>
            <a:prstGeom prst="rect">
              <a:avLst/>
            </a:prstGeom>
            <a:noFill/>
            <a:ln w="9525">
              <a:noFill/>
            </a:ln>
          </p:spPr>
          <p:txBody>
            <a:bodyPr>
              <a:spAutoFit/>
            </a:bodyPr>
            <a:p>
              <a:pPr>
                <a:spcBef>
                  <a:spcPct val="50000"/>
                </a:spcBef>
              </a:pPr>
              <a:r>
                <a:rPr sz="1200" dirty="0">
                  <a:latin typeface="Times New Roman" panose="02020603050405020304" pitchFamily="18" charset="0"/>
                </a:rPr>
                <a:t>HTTP Response 2</a:t>
              </a:r>
              <a:endParaRPr sz="1200" dirty="0">
                <a:latin typeface="Times New Roman" panose="02020603050405020304" pitchFamily="18" charset="0"/>
              </a:endParaRPr>
            </a:p>
          </p:txBody>
        </p:sp>
        <p:sp>
          <p:nvSpPr>
            <p:cNvPr id="15421" name="Line 58"/>
            <p:cNvSpPr/>
            <p:nvPr/>
          </p:nvSpPr>
          <p:spPr>
            <a:xfrm flipH="1">
              <a:off x="576" y="2856"/>
              <a:ext cx="336" cy="407"/>
            </a:xfrm>
            <a:prstGeom prst="line">
              <a:avLst/>
            </a:prstGeom>
            <a:ln w="9525" cap="flat" cmpd="sng">
              <a:solidFill>
                <a:schemeClr val="tx1"/>
              </a:solidFill>
              <a:prstDash val="solid"/>
              <a:headEnd type="none" w="med" len="med"/>
              <a:tailEnd type="triangle" w="med" len="med"/>
            </a:ln>
          </p:spPr>
        </p:sp>
        <p:sp>
          <p:nvSpPr>
            <p:cNvPr id="15422" name="Line 59"/>
            <p:cNvSpPr/>
            <p:nvPr/>
          </p:nvSpPr>
          <p:spPr>
            <a:xfrm flipH="1">
              <a:off x="576" y="2531"/>
              <a:ext cx="336" cy="203"/>
            </a:xfrm>
            <a:prstGeom prst="line">
              <a:avLst/>
            </a:prstGeom>
            <a:ln w="9525" cap="flat" cmpd="sng">
              <a:solidFill>
                <a:schemeClr val="tx1"/>
              </a:solidFill>
              <a:prstDash val="solid"/>
              <a:headEnd type="none" w="med" len="med"/>
              <a:tailEnd type="triangle" w="med" len="med"/>
            </a:ln>
          </p:spPr>
        </p:sp>
        <p:sp>
          <p:nvSpPr>
            <p:cNvPr id="15423" name="Line 60"/>
            <p:cNvSpPr/>
            <p:nvPr/>
          </p:nvSpPr>
          <p:spPr>
            <a:xfrm>
              <a:off x="672" y="1921"/>
              <a:ext cx="240" cy="81"/>
            </a:xfrm>
            <a:prstGeom prst="line">
              <a:avLst/>
            </a:prstGeom>
            <a:ln w="9525" cap="flat" cmpd="sng">
              <a:solidFill>
                <a:schemeClr val="tx1"/>
              </a:solidFill>
              <a:prstDash val="solid"/>
              <a:headEnd type="none" w="med" len="med"/>
              <a:tailEnd type="triangle" w="med" len="med"/>
            </a:ln>
          </p:spPr>
        </p:sp>
        <p:sp>
          <p:nvSpPr>
            <p:cNvPr id="15424" name="Line 61"/>
            <p:cNvSpPr/>
            <p:nvPr/>
          </p:nvSpPr>
          <p:spPr>
            <a:xfrm>
              <a:off x="672" y="2246"/>
              <a:ext cx="240" cy="81"/>
            </a:xfrm>
            <a:prstGeom prst="line">
              <a:avLst/>
            </a:prstGeom>
            <a:ln w="9525" cap="flat" cmpd="sng">
              <a:solidFill>
                <a:schemeClr val="tx1"/>
              </a:solidFill>
              <a:prstDash val="solid"/>
              <a:headEnd type="none" w="med" len="med"/>
              <a:tailEnd type="triangle" w="med" len="med"/>
            </a:ln>
          </p:spPr>
        </p:sp>
        <p:sp>
          <p:nvSpPr>
            <p:cNvPr id="15425" name="Arc 62"/>
            <p:cNvSpPr/>
            <p:nvPr/>
          </p:nvSpPr>
          <p:spPr>
            <a:xfrm>
              <a:off x="4313" y="1803"/>
              <a:ext cx="295" cy="162"/>
            </a:xfrm>
            <a:custGeom>
              <a:avLst/>
              <a:gdLst>
                <a:gd name="txL" fmla="*/ 0 w 26601"/>
                <a:gd name="txT" fmla="*/ 0 h 43200"/>
                <a:gd name="txR" fmla="*/ 26601 w 26601"/>
                <a:gd name="txB" fmla="*/ 43200 h 43200"/>
              </a:gdLst>
              <a:ahLst/>
              <a:cxnLst>
                <a:cxn ang="0">
                  <a:pos x="0" y="0"/>
                </a:cxn>
                <a:cxn ang="0">
                  <a:pos x="0" y="0"/>
                </a:cxn>
                <a:cxn ang="0">
                  <a:pos x="0" y="0"/>
                </a:cxn>
              </a:cxnLst>
              <a:rect l="txL" t="txT" r="txR" b="txB"/>
              <a:pathLst>
                <a:path w="26601" h="43200" fill="none">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path>
                <a:path w="26601" h="43200" stroke="0">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lnTo>
                    <a:pt x="5001" y="21600"/>
                  </a:lnTo>
                  <a:lnTo>
                    <a:pt x="-1" y="586"/>
                  </a:lnTo>
                  <a:close/>
                </a:path>
              </a:pathLst>
            </a:custGeom>
            <a:noFill/>
            <a:ln w="9525" cap="flat" cmpd="sng">
              <a:solidFill>
                <a:schemeClr val="tx1">
                  <a:alpha val="100000"/>
                </a:schemeClr>
              </a:solidFill>
              <a:prstDash val="solid"/>
              <a:round/>
              <a:headEnd type="none" w="med" len="med"/>
              <a:tailEnd type="triangle" w="med" len="med"/>
            </a:ln>
          </p:spPr>
          <p:txBody>
            <a:bodyPr/>
            <a:p>
              <a:endParaRPr lang="en-US"/>
            </a:p>
          </p:txBody>
        </p:sp>
        <p:sp>
          <p:nvSpPr>
            <p:cNvPr id="15426" name="Arc 63"/>
            <p:cNvSpPr/>
            <p:nvPr/>
          </p:nvSpPr>
          <p:spPr>
            <a:xfrm>
              <a:off x="4313" y="3295"/>
              <a:ext cx="295" cy="122"/>
            </a:xfrm>
            <a:custGeom>
              <a:avLst/>
              <a:gdLst>
                <a:gd name="txL" fmla="*/ 0 w 26601"/>
                <a:gd name="txT" fmla="*/ 0 h 43200"/>
                <a:gd name="txR" fmla="*/ 26601 w 26601"/>
                <a:gd name="txB" fmla="*/ 43200 h 43200"/>
              </a:gdLst>
              <a:ahLst/>
              <a:cxnLst>
                <a:cxn ang="0">
                  <a:pos x="0" y="0"/>
                </a:cxn>
                <a:cxn ang="0">
                  <a:pos x="0" y="0"/>
                </a:cxn>
                <a:cxn ang="0">
                  <a:pos x="0" y="0"/>
                </a:cxn>
              </a:cxnLst>
              <a:rect l="txL" t="txT" r="txR" b="txB"/>
              <a:pathLst>
                <a:path w="26601" h="43200" fill="none">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path>
                <a:path w="26601" h="43200" stroke="0">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lnTo>
                    <a:pt x="5001" y="21600"/>
                  </a:lnTo>
                  <a:lnTo>
                    <a:pt x="-1" y="586"/>
                  </a:lnTo>
                  <a:close/>
                </a:path>
              </a:pathLst>
            </a:custGeom>
            <a:noFill/>
            <a:ln w="9525" cap="flat" cmpd="sng">
              <a:solidFill>
                <a:schemeClr val="tx1">
                  <a:alpha val="100000"/>
                </a:schemeClr>
              </a:solidFill>
              <a:prstDash val="solid"/>
              <a:round/>
              <a:headEnd type="none" w="med" len="med"/>
              <a:tailEnd type="triangle" w="med" len="med"/>
            </a:ln>
          </p:spPr>
          <p:txBody>
            <a:bodyPr/>
            <a:p>
              <a:endParaRPr lang="en-US"/>
            </a:p>
          </p:txBody>
        </p:sp>
        <p:sp>
          <p:nvSpPr>
            <p:cNvPr id="15427" name="Arc 64"/>
            <p:cNvSpPr/>
            <p:nvPr/>
          </p:nvSpPr>
          <p:spPr>
            <a:xfrm>
              <a:off x="910" y="3621"/>
              <a:ext cx="295" cy="162"/>
            </a:xfrm>
            <a:custGeom>
              <a:avLst/>
              <a:gdLst>
                <a:gd name="txL" fmla="*/ 0 w 26601"/>
                <a:gd name="txT" fmla="*/ 0 h 43200"/>
                <a:gd name="txR" fmla="*/ 26601 w 26601"/>
                <a:gd name="txB" fmla="*/ 43200 h 43200"/>
              </a:gdLst>
              <a:ahLst/>
              <a:cxnLst>
                <a:cxn ang="0">
                  <a:pos x="0" y="0"/>
                </a:cxn>
                <a:cxn ang="0">
                  <a:pos x="0" y="0"/>
                </a:cxn>
                <a:cxn ang="0">
                  <a:pos x="0" y="0"/>
                </a:cxn>
              </a:cxnLst>
              <a:rect l="txL" t="txT" r="txR" b="txB"/>
              <a:pathLst>
                <a:path w="26601" h="43200" fill="none">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path>
                <a:path w="26601" h="43200" stroke="0">
                  <a:moveTo>
                    <a:pt x="-1" y="586"/>
                  </a:moveTo>
                  <a:cubicBezTo>
                    <a:pt x="1638" y="196"/>
                    <a:pt x="3316" y="-1"/>
                    <a:pt x="5001" y="0"/>
                  </a:cubicBezTo>
                  <a:cubicBezTo>
                    <a:pt x="16930" y="0"/>
                    <a:pt x="26601" y="9670"/>
                    <a:pt x="26601" y="21600"/>
                  </a:cubicBezTo>
                  <a:cubicBezTo>
                    <a:pt x="26601" y="33529"/>
                    <a:pt x="16930" y="43200"/>
                    <a:pt x="5001" y="43200"/>
                  </a:cubicBezTo>
                  <a:cubicBezTo>
                    <a:pt x="3593" y="43200"/>
                    <a:pt x="2190" y="43062"/>
                    <a:pt x="809" y="42789"/>
                  </a:cubicBezTo>
                  <a:lnTo>
                    <a:pt x="5001" y="21600"/>
                  </a:lnTo>
                  <a:lnTo>
                    <a:pt x="-1" y="586"/>
                  </a:lnTo>
                  <a:close/>
                </a:path>
              </a:pathLst>
            </a:custGeom>
            <a:noFill/>
            <a:ln w="9525" cap="flat" cmpd="sng">
              <a:solidFill>
                <a:schemeClr val="tx1">
                  <a:alpha val="100000"/>
                </a:schemeClr>
              </a:solidFill>
              <a:prstDash val="solid"/>
              <a:round/>
              <a:headEnd type="none" w="med" len="med"/>
              <a:tailEnd type="triangle" w="med" len="med"/>
            </a:ln>
          </p:spPr>
          <p:txBody>
            <a:bodyPr/>
            <a:p>
              <a:endParaRPr lang="en-US"/>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7310" y="762000"/>
            <a:ext cx="9277985" cy="519811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6200" y="76200"/>
            <a:ext cx="9429115" cy="530923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6200" y="990600"/>
            <a:ext cx="9087485" cy="418338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1966595"/>
            <a:ext cx="8229600" cy="379222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979170"/>
            <a:ext cx="8229600" cy="484505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marL="0" indent="0" algn="ctr">
              <a:buNone/>
            </a:pPr>
            <a:r>
              <a:rPr lang="en-US" sz="6000" b="1"/>
              <a:t>ALL THE BEST!</a:t>
            </a:r>
            <a:endParaRPr lang="en-US" sz="60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6"/>
          <p:cNvSpPr>
            <a:spLocks noGrp="1"/>
          </p:cNvSpPr>
          <p:nvPr>
            <p:ph type="title"/>
          </p:nvPr>
        </p:nvSpPr>
        <p:spPr/>
        <p:txBody>
          <a:bodyPr vert="horz" wrap="square" lIns="91440" tIns="45720" rIns="91440" bIns="45720" anchor="ctr" anchorCtr="0"/>
          <a:p>
            <a:r>
              <a:rPr dirty="0"/>
              <a:t>Anatomy of a Servlet</a:t>
            </a:r>
            <a:endParaRPr dirty="0"/>
          </a:p>
        </p:txBody>
      </p:sp>
      <p:sp>
        <p:nvSpPr>
          <p:cNvPr id="16387" name="Rectangle 7"/>
          <p:cNvSpPr>
            <a:spLocks noGrp="1"/>
          </p:cNvSpPr>
          <p:nvPr>
            <p:ph idx="1"/>
          </p:nvPr>
        </p:nvSpPr>
        <p:spPr/>
        <p:txBody>
          <a:bodyPr vert="horz" wrap="square" lIns="91440" tIns="45720" rIns="91440" bIns="45720" anchor="t" anchorCtr="0"/>
          <a:p>
            <a:pPr>
              <a:lnSpc>
                <a:spcPct val="90000"/>
              </a:lnSpc>
            </a:pPr>
            <a:r>
              <a:rPr dirty="0"/>
              <a:t>HTTPServletRequest object</a:t>
            </a:r>
            <a:endParaRPr dirty="0"/>
          </a:p>
          <a:p>
            <a:pPr lvl="1">
              <a:lnSpc>
                <a:spcPct val="90000"/>
              </a:lnSpc>
              <a:buClr>
                <a:schemeClr val="accent2"/>
              </a:buClr>
              <a:buFontTx/>
              <a:buChar char="•"/>
            </a:pPr>
            <a:r>
              <a:rPr dirty="0"/>
              <a:t>Information about an HTTP request</a:t>
            </a:r>
            <a:endParaRPr dirty="0"/>
          </a:p>
          <a:p>
            <a:pPr lvl="2">
              <a:lnSpc>
                <a:spcPct val="90000"/>
              </a:lnSpc>
            </a:pPr>
            <a:r>
              <a:rPr dirty="0"/>
              <a:t>Headers</a:t>
            </a:r>
            <a:endParaRPr dirty="0"/>
          </a:p>
          <a:p>
            <a:pPr lvl="2">
              <a:lnSpc>
                <a:spcPct val="90000"/>
              </a:lnSpc>
            </a:pPr>
            <a:r>
              <a:rPr dirty="0"/>
              <a:t>Query String</a:t>
            </a:r>
            <a:endParaRPr dirty="0"/>
          </a:p>
          <a:p>
            <a:pPr lvl="2">
              <a:lnSpc>
                <a:spcPct val="90000"/>
              </a:lnSpc>
            </a:pPr>
            <a:r>
              <a:rPr dirty="0"/>
              <a:t>Session</a:t>
            </a:r>
            <a:endParaRPr dirty="0"/>
          </a:p>
          <a:p>
            <a:pPr lvl="2">
              <a:lnSpc>
                <a:spcPct val="90000"/>
              </a:lnSpc>
            </a:pPr>
            <a:r>
              <a:rPr dirty="0"/>
              <a:t>Cookies</a:t>
            </a:r>
            <a:endParaRPr dirty="0"/>
          </a:p>
          <a:p>
            <a:pPr>
              <a:lnSpc>
                <a:spcPct val="90000"/>
              </a:lnSpc>
            </a:pPr>
            <a:r>
              <a:rPr dirty="0"/>
              <a:t>HTTPServletResponse object</a:t>
            </a:r>
            <a:endParaRPr dirty="0"/>
          </a:p>
          <a:p>
            <a:pPr lvl="1">
              <a:lnSpc>
                <a:spcPct val="90000"/>
              </a:lnSpc>
              <a:buClr>
                <a:schemeClr val="accent2"/>
              </a:buClr>
              <a:buFontTx/>
              <a:buChar char="•"/>
            </a:pPr>
            <a:r>
              <a:rPr dirty="0"/>
              <a:t>Used for formatting an HTTP response</a:t>
            </a:r>
            <a:endParaRPr dirty="0"/>
          </a:p>
          <a:p>
            <a:pPr lvl="2">
              <a:lnSpc>
                <a:spcPct val="90000"/>
              </a:lnSpc>
            </a:pPr>
            <a:r>
              <a:rPr dirty="0"/>
              <a:t>Headers</a:t>
            </a:r>
            <a:endParaRPr dirty="0"/>
          </a:p>
          <a:p>
            <a:pPr lvl="2">
              <a:lnSpc>
                <a:spcPct val="90000"/>
              </a:lnSpc>
            </a:pPr>
            <a:r>
              <a:rPr dirty="0"/>
              <a:t>Status codes</a:t>
            </a:r>
            <a:endParaRPr dirty="0"/>
          </a:p>
          <a:p>
            <a:pPr lvl="2">
              <a:lnSpc>
                <a:spcPct val="90000"/>
              </a:lnSpc>
            </a:pPr>
            <a:r>
              <a:rPr dirty="0"/>
              <a:t>Cookies</a:t>
            </a:r>
            <a:endParaRPr dirty="0"/>
          </a:p>
          <a:p>
            <a:pPr>
              <a:lnSpc>
                <a:spcPct val="90000"/>
              </a:lnSpc>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Footer Placeholder 4"/>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
        <p:nvSpPr>
          <p:cNvPr id="17411" name="Rectangle 2"/>
          <p:cNvSpPr>
            <a:spLocks noGrp="1"/>
          </p:cNvSpPr>
          <p:nvPr>
            <p:ph type="title"/>
          </p:nvPr>
        </p:nvSpPr>
        <p:spPr/>
        <p:txBody>
          <a:bodyPr vert="horz" wrap="square" lIns="91440" tIns="45720" rIns="91440" bIns="45720" anchor="ctr" anchorCtr="0"/>
          <a:p>
            <a:pPr eaLnBrk="1" hangingPunct="1"/>
            <a:r>
              <a:rPr dirty="0"/>
              <a:t>Server-side Programming</a:t>
            </a:r>
            <a:endParaRPr dirty="0"/>
          </a:p>
        </p:txBody>
      </p:sp>
      <p:sp>
        <p:nvSpPr>
          <p:cNvPr id="17412" name="Rectangle 3"/>
          <p:cNvSpPr>
            <a:spLocks noGrp="1"/>
          </p:cNvSpPr>
          <p:nvPr>
            <p:ph idx="1"/>
          </p:nvPr>
        </p:nvSpPr>
        <p:spPr/>
        <p:txBody>
          <a:bodyPr vert="horz" wrap="square" lIns="91440" tIns="45720" rIns="91440" bIns="45720" anchor="t" anchorCtr="0"/>
          <a:p>
            <a:pPr eaLnBrk="1" hangingPunct="1"/>
            <a:r>
              <a:rPr sz="2800" dirty="0"/>
              <a:t>The combination of </a:t>
            </a:r>
            <a:endParaRPr sz="2800" dirty="0"/>
          </a:p>
          <a:p>
            <a:pPr lvl="1" eaLnBrk="1" hangingPunct="1"/>
            <a:r>
              <a:rPr sz="2400" dirty="0"/>
              <a:t>HTML</a:t>
            </a:r>
            <a:endParaRPr sz="2400" dirty="0"/>
          </a:p>
          <a:p>
            <a:pPr lvl="1" eaLnBrk="1" hangingPunct="1"/>
            <a:r>
              <a:rPr sz="2400" dirty="0"/>
              <a:t>JavaScript</a:t>
            </a:r>
            <a:endParaRPr sz="2400" dirty="0"/>
          </a:p>
          <a:p>
            <a:pPr lvl="1" eaLnBrk="1" hangingPunct="1"/>
            <a:r>
              <a:rPr sz="2400" dirty="0"/>
              <a:t>DOM</a:t>
            </a:r>
            <a:br>
              <a:rPr sz="2400" dirty="0"/>
            </a:br>
            <a:r>
              <a:rPr sz="2400" dirty="0"/>
              <a:t>is sometimes referred to as </a:t>
            </a:r>
            <a:r>
              <a:rPr sz="2400" dirty="0">
                <a:solidFill>
                  <a:schemeClr val="hlink"/>
                </a:solidFill>
              </a:rPr>
              <a:t>Dynamic HTML</a:t>
            </a:r>
            <a:r>
              <a:rPr sz="2400" dirty="0"/>
              <a:t> (DHTML)</a:t>
            </a:r>
            <a:endParaRPr sz="2400" dirty="0"/>
          </a:p>
          <a:p>
            <a:pPr eaLnBrk="1" hangingPunct="1"/>
            <a:r>
              <a:rPr sz="2800" dirty="0"/>
              <a:t>Web pages that include scripting are often called </a:t>
            </a:r>
            <a:r>
              <a:rPr sz="2800" dirty="0">
                <a:solidFill>
                  <a:schemeClr val="hlink"/>
                </a:solidFill>
              </a:rPr>
              <a:t>dynamic</a:t>
            </a:r>
            <a:r>
              <a:rPr sz="2800" dirty="0"/>
              <a:t> pages (vs. </a:t>
            </a:r>
            <a:r>
              <a:rPr sz="2800" dirty="0">
                <a:solidFill>
                  <a:schemeClr val="hlink"/>
                </a:solidFill>
              </a:rPr>
              <a:t>static</a:t>
            </a:r>
            <a:r>
              <a:rPr sz="2800" dirty="0"/>
              <a:t>)</a:t>
            </a:r>
            <a:endParaRPr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Footer Placeholder 4"/>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
        <p:nvSpPr>
          <p:cNvPr id="18435" name="Rectangle 2"/>
          <p:cNvSpPr>
            <a:spLocks noGrp="1"/>
          </p:cNvSpPr>
          <p:nvPr>
            <p:ph type="title"/>
          </p:nvPr>
        </p:nvSpPr>
        <p:spPr/>
        <p:txBody>
          <a:bodyPr vert="horz" wrap="square" lIns="91440" tIns="45720" rIns="91440" bIns="45720" anchor="ctr" anchorCtr="0"/>
          <a:p>
            <a:pPr eaLnBrk="1" hangingPunct="1"/>
            <a:r>
              <a:rPr dirty="0"/>
              <a:t>Server-side Programming</a:t>
            </a:r>
            <a:endParaRPr dirty="0"/>
          </a:p>
        </p:txBody>
      </p:sp>
      <p:sp>
        <p:nvSpPr>
          <p:cNvPr id="18436" name="Rectangle 3"/>
          <p:cNvSpPr>
            <a:spLocks noGrp="1"/>
          </p:cNvSpPr>
          <p:nvPr>
            <p:ph idx="1"/>
          </p:nvPr>
        </p:nvSpPr>
        <p:spPr/>
        <p:txBody>
          <a:bodyPr vert="horz" wrap="square" lIns="91440" tIns="45720" rIns="91440" bIns="45720" anchor="t" anchorCtr="0"/>
          <a:p>
            <a:pPr algn="just" eaLnBrk="1" hangingPunct="1">
              <a:lnSpc>
                <a:spcPct val="90000"/>
              </a:lnSpc>
            </a:pPr>
            <a:r>
              <a:rPr sz="2800" dirty="0"/>
              <a:t>Similarly, web server response can be static or dynamic</a:t>
            </a:r>
            <a:endParaRPr sz="2800" dirty="0"/>
          </a:p>
          <a:p>
            <a:pPr lvl="1" algn="just" eaLnBrk="1" hangingPunct="1">
              <a:lnSpc>
                <a:spcPct val="90000"/>
              </a:lnSpc>
            </a:pPr>
            <a:r>
              <a:rPr sz="2400" dirty="0">
                <a:solidFill>
                  <a:schemeClr val="hlink"/>
                </a:solidFill>
              </a:rPr>
              <a:t>Static</a:t>
            </a:r>
            <a:r>
              <a:rPr sz="2400" dirty="0"/>
              <a:t>: HTML document is retrieved from the file system and returned to the client</a:t>
            </a:r>
            <a:endParaRPr sz="2400" dirty="0"/>
          </a:p>
          <a:p>
            <a:pPr lvl="1" algn="just" eaLnBrk="1" hangingPunct="1">
              <a:lnSpc>
                <a:spcPct val="90000"/>
              </a:lnSpc>
            </a:pPr>
            <a:r>
              <a:rPr sz="2400" dirty="0">
                <a:solidFill>
                  <a:schemeClr val="hlink"/>
                </a:solidFill>
              </a:rPr>
              <a:t>Dynamic</a:t>
            </a:r>
            <a:r>
              <a:rPr sz="2400" dirty="0"/>
              <a:t>: HTML document is generated by a program in response to an HTTP request</a:t>
            </a:r>
            <a:endParaRPr sz="2400" dirty="0"/>
          </a:p>
          <a:p>
            <a:pPr algn="just" eaLnBrk="1" hangingPunct="1">
              <a:lnSpc>
                <a:spcPct val="90000"/>
              </a:lnSpc>
            </a:pPr>
            <a:r>
              <a:rPr sz="2800" dirty="0"/>
              <a:t>Java servlets are one technology for producing dynamic server responses</a:t>
            </a:r>
            <a:endParaRPr sz="2800" dirty="0"/>
          </a:p>
          <a:p>
            <a:pPr lvl="1" algn="just" eaLnBrk="1" hangingPunct="1">
              <a:lnSpc>
                <a:spcPct val="90000"/>
              </a:lnSpc>
            </a:pPr>
            <a:r>
              <a:rPr sz="2400" dirty="0">
                <a:solidFill>
                  <a:schemeClr val="hlink"/>
                </a:solidFill>
              </a:rPr>
              <a:t>Servlet</a:t>
            </a:r>
            <a:r>
              <a:rPr sz="2400" dirty="0"/>
              <a:t> is a class instantiated by the server to produce a dynamic response</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
        <p:nvSpPr>
          <p:cNvPr id="19459" name="Rectangle 2"/>
          <p:cNvSpPr>
            <a:spLocks noGrp="1"/>
          </p:cNvSpPr>
          <p:nvPr>
            <p:ph type="title"/>
          </p:nvPr>
        </p:nvSpPr>
        <p:spPr/>
        <p:txBody>
          <a:bodyPr vert="horz" wrap="square" lIns="91440" tIns="45720" rIns="91440" bIns="45720" anchor="ctr" anchorCtr="0"/>
          <a:p>
            <a:pPr eaLnBrk="1" hangingPunct="1"/>
            <a:r>
              <a:rPr dirty="0"/>
              <a:t>Servlet Overview</a:t>
            </a:r>
            <a:endParaRPr dirty="0"/>
          </a:p>
        </p:txBody>
      </p:sp>
      <p:pic>
        <p:nvPicPr>
          <p:cNvPr id="19460" name="Picture 4" descr="ServletArchitecture"/>
          <p:cNvPicPr>
            <a:picLocks noChangeAspect="1"/>
          </p:cNvPicPr>
          <p:nvPr/>
        </p:nvPicPr>
        <p:blipFill>
          <a:blip r:embed="rId1"/>
          <a:stretch>
            <a:fillRect/>
          </a:stretch>
        </p:blipFill>
        <p:spPr>
          <a:xfrm>
            <a:off x="3048000" y="1676400"/>
            <a:ext cx="2786063" cy="40100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Footer Placeholder 4"/>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
        <p:nvSpPr>
          <p:cNvPr id="20483" name="Rectangle 2"/>
          <p:cNvSpPr>
            <a:spLocks noGrp="1"/>
          </p:cNvSpPr>
          <p:nvPr>
            <p:ph type="title"/>
          </p:nvPr>
        </p:nvSpPr>
        <p:spPr/>
        <p:txBody>
          <a:bodyPr vert="horz" wrap="square" lIns="91440" tIns="45720" rIns="91440" bIns="45720" anchor="ctr" anchorCtr="0"/>
          <a:p>
            <a:pPr eaLnBrk="1" hangingPunct="1"/>
            <a:r>
              <a:rPr sz="2800" dirty="0"/>
              <a:t>Servlet Overview</a:t>
            </a:r>
            <a:br>
              <a:rPr sz="2800" dirty="0"/>
            </a:br>
            <a:r>
              <a:rPr lang="en-IN" altLang="x-none" sz="2800" dirty="0"/>
              <a:t>Reading Data from a Client </a:t>
            </a:r>
            <a:br>
              <a:rPr lang="en-IN" altLang="x-none" sz="2800" dirty="0"/>
            </a:br>
            <a:endParaRPr sz="2800" dirty="0"/>
          </a:p>
        </p:txBody>
      </p:sp>
      <p:sp>
        <p:nvSpPr>
          <p:cNvPr id="20484" name="Rectangle 3"/>
          <p:cNvSpPr>
            <a:spLocks noGrp="1"/>
          </p:cNvSpPr>
          <p:nvPr>
            <p:ph idx="1"/>
          </p:nvPr>
        </p:nvSpPr>
        <p:spPr>
          <a:xfrm>
            <a:off x="381000" y="1600200"/>
            <a:ext cx="8305800" cy="4525963"/>
          </a:xfrm>
        </p:spPr>
        <p:txBody>
          <a:bodyPr vert="horz" wrap="square" lIns="91440" tIns="45720" rIns="91440" bIns="45720" anchor="t" anchorCtr="0"/>
          <a:p>
            <a:pPr marL="609600" indent="-609600" algn="just" eaLnBrk="1" hangingPunct="1">
              <a:lnSpc>
                <a:spcPct val="80000"/>
              </a:lnSpc>
              <a:buFontTx/>
              <a:buAutoNum type="arabicPeriod"/>
            </a:pPr>
            <a:r>
              <a:rPr sz="2800" dirty="0"/>
              <a:t>When server starts it </a:t>
            </a:r>
            <a:r>
              <a:rPr sz="2800" dirty="0">
                <a:solidFill>
                  <a:schemeClr val="accent2"/>
                </a:solidFill>
              </a:rPr>
              <a:t>instantiates servlets</a:t>
            </a:r>
            <a:endParaRPr sz="2800" dirty="0">
              <a:solidFill>
                <a:schemeClr val="accent2"/>
              </a:solidFill>
            </a:endParaRPr>
          </a:p>
          <a:p>
            <a:pPr marL="609600" indent="-609600" algn="just" eaLnBrk="1" hangingPunct="1">
              <a:lnSpc>
                <a:spcPct val="80000"/>
              </a:lnSpc>
              <a:buFontTx/>
              <a:buAutoNum type="arabicPeriod"/>
            </a:pPr>
            <a:r>
              <a:rPr sz="2800" dirty="0"/>
              <a:t>Server receives HTTP request, </a:t>
            </a:r>
            <a:r>
              <a:rPr sz="2800" dirty="0">
                <a:solidFill>
                  <a:schemeClr val="accent2"/>
                </a:solidFill>
              </a:rPr>
              <a:t>determines need</a:t>
            </a:r>
            <a:r>
              <a:rPr sz="2800" dirty="0"/>
              <a:t> for dynamic response</a:t>
            </a:r>
            <a:endParaRPr sz="2800" dirty="0"/>
          </a:p>
          <a:p>
            <a:pPr marL="609600" indent="-609600" algn="just" eaLnBrk="1" hangingPunct="1">
              <a:lnSpc>
                <a:spcPct val="80000"/>
              </a:lnSpc>
              <a:buFontTx/>
              <a:buAutoNum type="arabicPeriod"/>
            </a:pPr>
            <a:r>
              <a:rPr sz="2800" dirty="0"/>
              <a:t>Server </a:t>
            </a:r>
            <a:r>
              <a:rPr sz="2800" dirty="0">
                <a:solidFill>
                  <a:schemeClr val="accent2"/>
                </a:solidFill>
              </a:rPr>
              <a:t>selects</a:t>
            </a:r>
            <a:r>
              <a:rPr sz="2800" dirty="0"/>
              <a:t> </a:t>
            </a:r>
            <a:r>
              <a:rPr sz="2800" dirty="0">
                <a:solidFill>
                  <a:schemeClr val="accent2"/>
                </a:solidFill>
              </a:rPr>
              <a:t>the appropriate servlet</a:t>
            </a:r>
            <a:r>
              <a:rPr sz="2800" dirty="0"/>
              <a:t> to generate the response, creates request/response objects, and passes them to a method on the servlet instance</a:t>
            </a:r>
            <a:endParaRPr sz="2800" dirty="0"/>
          </a:p>
          <a:p>
            <a:pPr marL="609600" indent="-609600" algn="just" eaLnBrk="1" hangingPunct="1">
              <a:lnSpc>
                <a:spcPct val="80000"/>
              </a:lnSpc>
              <a:buFontTx/>
              <a:buAutoNum type="arabicPeriod"/>
            </a:pPr>
            <a:r>
              <a:rPr sz="2800" dirty="0"/>
              <a:t>Servlet </a:t>
            </a:r>
            <a:r>
              <a:rPr sz="2800" dirty="0">
                <a:solidFill>
                  <a:schemeClr val="accent2"/>
                </a:solidFill>
              </a:rPr>
              <a:t>adds</a:t>
            </a:r>
            <a:r>
              <a:rPr sz="2800" dirty="0"/>
              <a:t> </a:t>
            </a:r>
            <a:r>
              <a:rPr sz="2800" dirty="0">
                <a:solidFill>
                  <a:schemeClr val="accent2"/>
                </a:solidFill>
              </a:rPr>
              <a:t>information</a:t>
            </a:r>
            <a:r>
              <a:rPr sz="2800" dirty="0"/>
              <a:t> to response object via method calls</a:t>
            </a:r>
            <a:endParaRPr sz="2800" dirty="0"/>
          </a:p>
          <a:p>
            <a:pPr marL="609600" indent="-609600" algn="just" eaLnBrk="1" hangingPunct="1">
              <a:lnSpc>
                <a:spcPct val="80000"/>
              </a:lnSpc>
              <a:buFontTx/>
              <a:buAutoNum type="arabicPeriod"/>
            </a:pPr>
            <a:r>
              <a:rPr sz="2800" dirty="0"/>
              <a:t>Server </a:t>
            </a:r>
            <a:r>
              <a:rPr sz="2800" dirty="0">
                <a:solidFill>
                  <a:schemeClr val="accent2"/>
                </a:solidFill>
              </a:rPr>
              <a:t>generates</a:t>
            </a:r>
            <a:r>
              <a:rPr sz="2800" dirty="0"/>
              <a:t> </a:t>
            </a:r>
            <a:r>
              <a:rPr sz="2800" dirty="0">
                <a:solidFill>
                  <a:schemeClr val="accent2"/>
                </a:solidFill>
              </a:rPr>
              <a:t>HTTP response</a:t>
            </a:r>
            <a:r>
              <a:rPr sz="2800" dirty="0"/>
              <a:t> based on information stored in response object </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Title 1"/>
          <p:cNvSpPr>
            <a:spLocks noGrp="1"/>
          </p:cNvSpPr>
          <p:nvPr>
            <p:ph type="title"/>
          </p:nvPr>
        </p:nvSpPr>
        <p:spPr/>
        <p:txBody>
          <a:bodyPr vert="horz" wrap="square" lIns="91440" tIns="45720" rIns="91440" bIns="45720" anchor="ctr" anchorCtr="0"/>
          <a:p>
            <a:r>
              <a:rPr lang="en-IN" altLang="x-none" dirty="0"/>
              <a:t>What is a Servlet?</a:t>
            </a:r>
            <a:br>
              <a:rPr lang="en-IN" altLang="x-none" dirty="0"/>
            </a:br>
            <a:endParaRPr lang="en-IN" altLang="x-none" dirty="0"/>
          </a:p>
        </p:txBody>
      </p:sp>
      <p:sp>
        <p:nvSpPr>
          <p:cNvPr id="3075" name="Content Placeholder 2"/>
          <p:cNvSpPr>
            <a:spLocks noGrp="1"/>
          </p:cNvSpPr>
          <p:nvPr>
            <p:ph idx="1"/>
          </p:nvPr>
        </p:nvSpPr>
        <p:spPr>
          <a:xfrm>
            <a:off x="457200" y="1600200"/>
            <a:ext cx="8382000" cy="4525963"/>
          </a:xfrm>
        </p:spPr>
        <p:txBody>
          <a:bodyPr vert="horz" wrap="square" lIns="91440" tIns="45720" rIns="91440" bIns="45720" anchor="t" anchorCtr="0"/>
          <a:p>
            <a:pPr algn="just"/>
            <a:r>
              <a:rPr lang="en-IN" altLang="x-none" sz="2400" dirty="0"/>
              <a:t>Servlet is a technology i.e. used to create web application.</a:t>
            </a:r>
            <a:endParaRPr lang="en-IN" altLang="x-none" sz="2400" dirty="0"/>
          </a:p>
          <a:p>
            <a:pPr algn="just"/>
            <a:r>
              <a:rPr lang="en-IN" altLang="x-none" sz="2400" dirty="0"/>
              <a:t>Servlet is an API that provides many interfaces and classes including documentations.</a:t>
            </a:r>
            <a:endParaRPr lang="en-IN" altLang="x-none" sz="2400" dirty="0"/>
          </a:p>
          <a:p>
            <a:pPr algn="just"/>
            <a:r>
              <a:rPr lang="en-IN" altLang="x-none" sz="2400" dirty="0"/>
              <a:t>Servlet is an interface that must be implemented for creating any servlet.</a:t>
            </a:r>
            <a:endParaRPr lang="en-IN" altLang="x-none" sz="2400" dirty="0"/>
          </a:p>
          <a:p>
            <a:pPr algn="just"/>
            <a:r>
              <a:rPr lang="en-IN" altLang="x-none" sz="2400" dirty="0"/>
              <a:t>Servlet is a class that extends the capabilities of the servers and responds to the incoming requests. It can respond to any type of requests.</a:t>
            </a:r>
            <a:endParaRPr lang="en-IN" altLang="x-none" sz="2400" dirty="0"/>
          </a:p>
          <a:p>
            <a:pPr algn="just"/>
            <a:r>
              <a:rPr lang="en-IN" altLang="x-none" sz="2400" dirty="0"/>
              <a:t>Servlet is a web component that is deployed on the server to create dynamic web page.</a:t>
            </a:r>
            <a:endParaRPr lang="en-IN" altLang="x-none" sz="2400" dirty="0"/>
          </a:p>
          <a:p>
            <a:pPr algn="just"/>
            <a:endParaRPr lang="en-IN" altLang="x-none" sz="2400" dirty="0"/>
          </a:p>
        </p:txBody>
      </p:sp>
      <p:sp>
        <p:nvSpPr>
          <p:cNvPr id="3076"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itle 1"/>
          <p:cNvSpPr>
            <a:spLocks noGrp="1"/>
          </p:cNvSpPr>
          <p:nvPr>
            <p:ph type="title"/>
          </p:nvPr>
        </p:nvSpPr>
        <p:spPr/>
        <p:txBody>
          <a:bodyPr vert="horz" wrap="square" lIns="91440" tIns="45720" rIns="91440" bIns="45720" anchor="ctr" anchorCtr="0"/>
          <a:p>
            <a:endParaRPr lang="en-IN" altLang="x-none" dirty="0"/>
          </a:p>
        </p:txBody>
      </p:sp>
      <p:sp>
        <p:nvSpPr>
          <p:cNvPr id="3" name="Content Placeholder 2"/>
          <p:cNvSpPr>
            <a:spLocks noGrp="1"/>
          </p:cNvSpPr>
          <p:nvPr>
            <p:ph idx="1"/>
          </p:nvPr>
        </p:nvSpPr>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Tx/>
              <a:buSzTx/>
              <a:buFontTx/>
              <a:buChar char="•"/>
              <a:defRPr/>
            </a:pPr>
            <a:r>
              <a:rPr kumimoji="0" lang="en-IN" sz="2400" b="0" i="0" u="none" strike="noStrike" kern="0" cap="none" spc="0" normalizeH="0" baseline="0" noProof="0" dirty="0">
                <a:ln>
                  <a:noFill/>
                </a:ln>
                <a:solidFill>
                  <a:schemeClr val="tx1"/>
                </a:solidFill>
                <a:effectLst/>
                <a:uLnTx/>
                <a:uFillTx/>
                <a:latin typeface="+mn-lt"/>
                <a:ea typeface="+mn-ea"/>
                <a:cs typeface="+mn-cs"/>
              </a:rPr>
              <a:t>The browser uses two methods to pass this information to web server. These methods are GET Method and POST Method</a:t>
            </a:r>
            <a:r>
              <a:rPr kumimoji="0" lang="en-IN" sz="2400" b="0" i="0" u="none" strike="noStrike" kern="0" cap="none" spc="0" normalizeH="0" baseline="0" noProof="0" dirty="0" smtClean="0">
                <a:ln>
                  <a:noFill/>
                </a:ln>
                <a:solidFill>
                  <a:schemeClr val="tx1"/>
                </a:solidFill>
                <a:effectLst/>
                <a:uLnTx/>
                <a:uFillTx/>
                <a:latin typeface="+mn-lt"/>
                <a:ea typeface="+mn-ea"/>
                <a:cs typeface="+mn-cs"/>
              </a:rPr>
              <a:t>.</a:t>
            </a:r>
            <a:endParaRPr kumimoji="0" lang="en-I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Tx/>
              <a:buSzTx/>
              <a:buFontTx/>
              <a:buChar char="•"/>
              <a:defRPr/>
            </a:pPr>
            <a:endParaRPr kumimoji="0" lang="en-I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Tx/>
              <a:buSzTx/>
              <a:buFontTx/>
              <a:buChar char="•"/>
              <a:defRPr/>
            </a:pPr>
            <a:r>
              <a:rPr kumimoji="0" lang="en-IN" sz="2400" b="0" i="0" u="none" strike="noStrike" kern="0" cap="none" spc="0" normalizeH="0" baseline="0" noProof="0" dirty="0">
                <a:ln>
                  <a:noFill/>
                </a:ln>
                <a:solidFill>
                  <a:srgbClr val="FF0000"/>
                </a:solidFill>
                <a:effectLst/>
                <a:uLnTx/>
                <a:uFillTx/>
                <a:latin typeface="+mn-lt"/>
                <a:ea typeface="+mn-ea"/>
                <a:cs typeface="+mn-cs"/>
              </a:rPr>
              <a:t>GET </a:t>
            </a:r>
            <a:r>
              <a:rPr kumimoji="0" lang="en-IN" sz="2400" b="0" i="0" u="none" strike="noStrike" kern="0" cap="none" spc="0" normalizeH="0" baseline="0" noProof="0" dirty="0" smtClean="0">
                <a:ln>
                  <a:noFill/>
                </a:ln>
                <a:solidFill>
                  <a:srgbClr val="FF0000"/>
                </a:solidFill>
                <a:effectLst/>
                <a:uLnTx/>
                <a:uFillTx/>
                <a:latin typeface="+mn-lt"/>
                <a:ea typeface="+mn-ea"/>
                <a:cs typeface="+mn-cs"/>
              </a:rPr>
              <a:t>Method </a:t>
            </a:r>
            <a:r>
              <a:rPr kumimoji="0" lang="en-IN" sz="2400" b="0" i="0" u="none" strike="noStrike" kern="0" cap="none" spc="0" normalizeH="0" baseline="0" noProof="0" dirty="0" smtClean="0">
                <a:ln>
                  <a:noFill/>
                </a:ln>
                <a:solidFill>
                  <a:schemeClr val="tx1"/>
                </a:solidFill>
                <a:effectLst/>
                <a:uLnTx/>
                <a:uFillTx/>
                <a:latin typeface="+mn-lt"/>
                <a:ea typeface="+mn-ea"/>
                <a:cs typeface="+mn-cs"/>
              </a:rPr>
              <a:t>(</a:t>
            </a:r>
            <a:r>
              <a:rPr kumimoji="0" lang="en-IN" sz="2400" b="1" i="0" u="none" strike="noStrike" kern="0" cap="none" spc="0" normalizeH="0" baseline="0" noProof="0" dirty="0" err="1">
                <a:ln>
                  <a:noFill/>
                </a:ln>
                <a:solidFill>
                  <a:schemeClr val="tx1"/>
                </a:solidFill>
                <a:effectLst/>
                <a:uLnTx/>
                <a:uFillTx/>
                <a:latin typeface="+mn-lt"/>
                <a:ea typeface="+mn-ea"/>
                <a:cs typeface="+mn-cs"/>
              </a:rPr>
              <a:t>doGet</a:t>
            </a:r>
            <a:r>
              <a:rPr kumimoji="0" lang="en-IN" sz="2400" b="1" i="0" u="none" strike="noStrike" kern="0" cap="none" spc="0" normalizeH="0" baseline="0" noProof="0" dirty="0">
                <a:ln>
                  <a:noFill/>
                </a:ln>
                <a:solidFill>
                  <a:schemeClr val="tx1"/>
                </a:solidFill>
                <a:effectLst/>
                <a:uLnTx/>
                <a:uFillTx/>
                <a:latin typeface="+mn-lt"/>
                <a:ea typeface="+mn-ea"/>
                <a:cs typeface="+mn-cs"/>
              </a:rPr>
              <a:t>()</a:t>
            </a:r>
            <a:r>
              <a:rPr kumimoji="0" lang="en-IN" sz="2400" b="0" i="0" u="none" strike="noStrike" kern="0" cap="none" spc="0" normalizeH="0" baseline="0" noProof="0" dirty="0" smtClean="0">
                <a:ln>
                  <a:noFill/>
                </a:ln>
                <a:solidFill>
                  <a:schemeClr val="tx1"/>
                </a:solidFill>
                <a:effectLst/>
                <a:uLnTx/>
                <a:uFillTx/>
                <a:latin typeface="+mn-lt"/>
                <a:ea typeface="+mn-ea"/>
                <a:cs typeface="+mn-cs"/>
              </a:rPr>
              <a:t>)</a:t>
            </a:r>
            <a:endParaRPr kumimoji="0" lang="en-I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Tx/>
              <a:buSzTx/>
              <a:buFontTx/>
              <a:buChar char="•"/>
              <a:defRPr/>
            </a:pPr>
            <a:endParaRPr kumimoji="0" lang="en-I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Tx/>
              <a:buSzTx/>
              <a:buFontTx/>
              <a:buChar char="•"/>
              <a:defRPr/>
            </a:pPr>
            <a:r>
              <a:rPr kumimoji="0" lang="en-IN" sz="2400" b="0" i="0" u="none" strike="noStrike" kern="0" cap="none" spc="0" normalizeH="0" baseline="0" noProof="0" dirty="0">
                <a:ln>
                  <a:noFill/>
                </a:ln>
                <a:solidFill>
                  <a:schemeClr val="tx1"/>
                </a:solidFill>
                <a:effectLst/>
                <a:uLnTx/>
                <a:uFillTx/>
                <a:latin typeface="+mn-lt"/>
                <a:ea typeface="+mn-ea"/>
                <a:cs typeface="+mn-cs"/>
              </a:rPr>
              <a:t>The GET method sends the encoded user information appended to the page request. The page and the encoded information are separated by the </a:t>
            </a:r>
            <a:r>
              <a:rPr kumimoji="0" lang="en-IN" sz="2400" b="1" i="0" u="none" strike="noStrike" kern="0" cap="none" spc="0" normalizeH="0" baseline="0" noProof="0" dirty="0">
                <a:ln>
                  <a:noFill/>
                </a:ln>
                <a:solidFill>
                  <a:schemeClr val="tx1"/>
                </a:solidFill>
                <a:effectLst/>
                <a:uLnTx/>
                <a:uFillTx/>
                <a:latin typeface="+mn-lt"/>
                <a:ea typeface="+mn-ea"/>
                <a:cs typeface="+mn-cs"/>
              </a:rPr>
              <a:t>?</a:t>
            </a:r>
            <a:r>
              <a:rPr kumimoji="0" lang="en-IN" sz="2400" b="0" i="0" u="none" strike="noStrike" kern="0" cap="none" spc="0" normalizeH="0" baseline="0" noProof="0" dirty="0">
                <a:ln>
                  <a:noFill/>
                </a:ln>
                <a:solidFill>
                  <a:schemeClr val="tx1"/>
                </a:solidFill>
                <a:effectLst/>
                <a:uLnTx/>
                <a:uFillTx/>
                <a:latin typeface="+mn-lt"/>
                <a:ea typeface="+mn-ea"/>
                <a:cs typeface="+mn-cs"/>
              </a:rPr>
              <a:t>(question mark) symbol as follows −</a:t>
            </a:r>
            <a:endParaRPr kumimoji="0" lang="en-I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Tx/>
              <a:buNone/>
              <a:defRPr/>
            </a:pPr>
            <a:r>
              <a:rPr kumimoji="0" lang="en-IN" sz="2000" b="0" i="0" u="none" strike="noStrike" kern="0" cap="none" spc="0" normalizeH="0" baseline="0" noProof="0" dirty="0" smtClean="0">
                <a:ln>
                  <a:noFill/>
                </a:ln>
                <a:solidFill>
                  <a:schemeClr val="tx1"/>
                </a:solidFill>
                <a:effectLst/>
                <a:uLnTx/>
                <a:uFillTx/>
                <a:latin typeface="+mn-lt"/>
                <a:ea typeface="+mn-ea"/>
                <a:cs typeface="+mn-cs"/>
              </a:rPr>
              <a:t>	</a:t>
            </a:r>
            <a:r>
              <a:rPr kumimoji="0" lang="en-IN" sz="2000" b="0" i="1" u="none" strike="noStrike" kern="0" cap="none" spc="0" normalizeH="0" baseline="0" noProof="0" dirty="0" smtClean="0">
                <a:ln>
                  <a:noFill/>
                </a:ln>
                <a:solidFill>
                  <a:srgbClr val="FF0000"/>
                </a:solidFill>
                <a:effectLst/>
                <a:uLnTx/>
                <a:uFillTx/>
                <a:latin typeface="+mn-lt"/>
                <a:ea typeface="+mn-ea"/>
                <a:cs typeface="+mn-cs"/>
              </a:rPr>
              <a:t>http://www.test.com/hello?key1 = value1&amp;key2 = value2</a:t>
            </a:r>
            <a:endParaRPr kumimoji="0" lang="en-IN" sz="2000" b="0" i="1" u="none" strike="noStrike" kern="0" cap="none" spc="0" normalizeH="0" baseline="0" noProof="0" dirty="0">
              <a:ln>
                <a:noFill/>
              </a:ln>
              <a:solidFill>
                <a:srgbClr val="FF0000"/>
              </a:solidFill>
              <a:effectLst/>
              <a:uLnTx/>
              <a:uFillTx/>
              <a:latin typeface="+mn-lt"/>
              <a:ea typeface="+mn-ea"/>
              <a:cs typeface="+mn-cs"/>
            </a:endParaRPr>
          </a:p>
        </p:txBody>
      </p:sp>
      <p:sp>
        <p:nvSpPr>
          <p:cNvPr id="2150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itle 1"/>
          <p:cNvSpPr>
            <a:spLocks noGrp="1"/>
          </p:cNvSpPr>
          <p:nvPr>
            <p:ph type="title"/>
          </p:nvPr>
        </p:nvSpPr>
        <p:spPr/>
        <p:txBody>
          <a:bodyPr vert="horz" wrap="square" lIns="91440" tIns="45720" rIns="91440" bIns="45720" anchor="ctr" anchorCtr="0"/>
          <a:p>
            <a:endParaRPr lang="en-IN" altLang="x-none" dirty="0"/>
          </a:p>
        </p:txBody>
      </p:sp>
      <p:sp>
        <p:nvSpPr>
          <p:cNvPr id="22531" name="Content Placeholder 2"/>
          <p:cNvSpPr>
            <a:spLocks noGrp="1"/>
          </p:cNvSpPr>
          <p:nvPr>
            <p:ph idx="1"/>
          </p:nvPr>
        </p:nvSpPr>
        <p:spPr/>
        <p:txBody>
          <a:bodyPr vert="horz" wrap="square" lIns="91440" tIns="45720" rIns="91440" bIns="45720" anchor="t" anchorCtr="0"/>
          <a:p>
            <a:pPr algn="just"/>
            <a:r>
              <a:rPr lang="en-IN" altLang="x-none" sz="2400" b="1" dirty="0">
                <a:solidFill>
                  <a:srgbClr val="FF0000"/>
                </a:solidFill>
              </a:rPr>
              <a:t>POST Method</a:t>
            </a:r>
            <a:endParaRPr lang="en-IN" altLang="x-none" sz="2400" b="1" dirty="0">
              <a:solidFill>
                <a:srgbClr val="FF0000"/>
              </a:solidFill>
            </a:endParaRPr>
          </a:p>
          <a:p>
            <a:pPr algn="just"/>
            <a:r>
              <a:rPr lang="en-IN" altLang="x-none" sz="2400" dirty="0"/>
              <a:t>A generally more reliable method of passing information to a backend program is the POST method. </a:t>
            </a:r>
            <a:endParaRPr lang="en-IN" altLang="x-none" sz="2400" dirty="0"/>
          </a:p>
          <a:p>
            <a:pPr algn="just"/>
            <a:r>
              <a:rPr lang="en-IN" altLang="x-none" sz="2400" dirty="0"/>
              <a:t>This packages the information in exactly the same way as GET method, but instead of sending it as a text string after a ? (question mark) in the URL it sends it as a separate message. </a:t>
            </a:r>
            <a:endParaRPr lang="en-IN" altLang="x-none" sz="2400" dirty="0"/>
          </a:p>
          <a:p>
            <a:pPr algn="just"/>
            <a:r>
              <a:rPr lang="en-IN" altLang="x-none" sz="2400" dirty="0"/>
              <a:t>This message comes to the backend program in the form of the standard input which you can parse and use for your processing.</a:t>
            </a:r>
            <a:endParaRPr lang="en-IN" altLang="x-none" sz="2400" dirty="0"/>
          </a:p>
          <a:p>
            <a:pPr algn="just"/>
            <a:r>
              <a:rPr lang="en-IN" altLang="x-none" sz="2400" dirty="0"/>
              <a:t> Servlet handles this type of requests using </a:t>
            </a:r>
            <a:r>
              <a:rPr lang="en-IN" altLang="x-none" sz="2400" b="1" dirty="0"/>
              <a:t>doPost()</a:t>
            </a:r>
            <a:r>
              <a:rPr lang="en-IN" altLang="x-none" sz="2400" dirty="0"/>
              <a:t> method.</a:t>
            </a:r>
            <a:endParaRPr lang="en-IN" altLang="x-none" sz="2400" dirty="0"/>
          </a:p>
          <a:p>
            <a:pPr algn="just"/>
            <a:endParaRPr lang="en-IN" altLang="x-none" sz="2400" dirty="0"/>
          </a:p>
        </p:txBody>
      </p:sp>
      <p:sp>
        <p:nvSpPr>
          <p:cNvPr id="22532"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1"/>
          <p:cNvSpPr>
            <a:spLocks noGrp="1"/>
          </p:cNvSpPr>
          <p:nvPr>
            <p:ph type="title"/>
          </p:nvPr>
        </p:nvSpPr>
        <p:spPr/>
        <p:txBody>
          <a:bodyPr vert="horz" wrap="square" lIns="91440" tIns="45720" rIns="91440" bIns="45720" anchor="ctr" anchorCtr="0"/>
          <a:p>
            <a:endParaRPr lang="en-IN" altLang="x-none" dirty="0"/>
          </a:p>
        </p:txBody>
      </p:sp>
      <p:sp>
        <p:nvSpPr>
          <p:cNvPr id="23555" name="Content Placeholder 2"/>
          <p:cNvSpPr>
            <a:spLocks noGrp="1"/>
          </p:cNvSpPr>
          <p:nvPr>
            <p:ph idx="1"/>
          </p:nvPr>
        </p:nvSpPr>
        <p:spPr/>
        <p:txBody>
          <a:bodyPr vert="horz" wrap="square" lIns="91440" tIns="45720" rIns="91440" bIns="45720" anchor="t" anchorCtr="0"/>
          <a:p>
            <a:pPr algn="just"/>
            <a:r>
              <a:rPr lang="en-IN" altLang="x-none" sz="2400" dirty="0"/>
              <a:t>Servlets handles form data parsing automatically using the following methods depending on the situation −</a:t>
            </a:r>
            <a:endParaRPr lang="en-IN" altLang="x-none" sz="2400" dirty="0"/>
          </a:p>
          <a:p>
            <a:pPr algn="just"/>
            <a:endParaRPr lang="en-IN" altLang="x-none" sz="2400" dirty="0"/>
          </a:p>
          <a:p>
            <a:pPr algn="just"/>
            <a:r>
              <a:rPr lang="en-IN" altLang="x-none" sz="2400" b="1" dirty="0"/>
              <a:t>getParameter()</a:t>
            </a:r>
            <a:r>
              <a:rPr lang="en-IN" altLang="x-none" sz="2400" dirty="0"/>
              <a:t> − You call request.getParameter() method to get the value of a form parameter.</a:t>
            </a:r>
            <a:endParaRPr lang="en-IN" altLang="x-none" sz="2400" dirty="0"/>
          </a:p>
          <a:p>
            <a:pPr algn="just"/>
            <a:endParaRPr lang="en-IN" altLang="x-none" sz="2400" dirty="0"/>
          </a:p>
          <a:p>
            <a:pPr algn="just"/>
            <a:r>
              <a:rPr lang="en-IN" altLang="x-none" sz="2400" b="1" dirty="0"/>
              <a:t>getParameterValues()</a:t>
            </a:r>
            <a:r>
              <a:rPr lang="en-IN" altLang="x-none" sz="2400" dirty="0"/>
              <a:t> − Call this method if the parameter appears more than once and returns multiple values, for example checkbox.</a:t>
            </a:r>
            <a:endParaRPr lang="en-IN" altLang="x-none" sz="2400" dirty="0"/>
          </a:p>
          <a:p>
            <a:pPr algn="just"/>
            <a:endParaRPr lang="en-IN" altLang="x-none" sz="2400" dirty="0"/>
          </a:p>
          <a:p>
            <a:pPr algn="just"/>
            <a:r>
              <a:rPr lang="en-IN" altLang="x-none" sz="2400" b="1" dirty="0"/>
              <a:t>getParameterNames()</a:t>
            </a:r>
            <a:r>
              <a:rPr lang="en-IN" altLang="x-none" sz="2400" dirty="0"/>
              <a:t> − Call this method if you want a complete list of all parameters in the current request.</a:t>
            </a:r>
            <a:endParaRPr lang="en-IN" altLang="x-none" sz="2400" dirty="0"/>
          </a:p>
          <a:p>
            <a:pPr algn="just"/>
            <a:endParaRPr lang="en-IN" altLang="x-none" sz="2400" dirty="0"/>
          </a:p>
        </p:txBody>
      </p:sp>
      <p:sp>
        <p:nvSpPr>
          <p:cNvPr id="23556"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
        <p:nvSpPr>
          <p:cNvPr id="24579" name="Rectangle 2"/>
          <p:cNvSpPr>
            <a:spLocks noGrp="1"/>
          </p:cNvSpPr>
          <p:nvPr>
            <p:ph type="title"/>
          </p:nvPr>
        </p:nvSpPr>
        <p:spPr/>
        <p:txBody>
          <a:bodyPr vert="horz" wrap="square" lIns="91440" tIns="45720" rIns="91440" bIns="45720" anchor="ctr" anchorCtr="0"/>
          <a:p>
            <a:pPr eaLnBrk="1" hangingPunct="1"/>
            <a:r>
              <a:rPr dirty="0"/>
              <a:t>Example </a:t>
            </a:r>
            <a:endParaRPr dirty="0"/>
          </a:p>
        </p:txBody>
      </p:sp>
      <p:pic>
        <p:nvPicPr>
          <p:cNvPr id="24580" name="Picture 4"/>
          <p:cNvPicPr>
            <a:picLocks noChangeAspect="1"/>
          </p:cNvPicPr>
          <p:nvPr/>
        </p:nvPicPr>
        <p:blipFill>
          <a:blip r:embed="rId1"/>
          <a:stretch>
            <a:fillRect/>
          </a:stretch>
        </p:blipFill>
        <p:spPr>
          <a:xfrm>
            <a:off x="1254125" y="1489075"/>
            <a:ext cx="6634163" cy="38862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25603" name="Picture 3"/>
          <p:cNvPicPr>
            <a:picLocks noChangeAspect="1"/>
          </p:cNvPicPr>
          <p:nvPr/>
        </p:nvPicPr>
        <p:blipFill>
          <a:blip r:embed="rId1"/>
          <a:stretch>
            <a:fillRect/>
          </a:stretch>
        </p:blipFill>
        <p:spPr>
          <a:xfrm>
            <a:off x="1254125" y="1489075"/>
            <a:ext cx="6634163" cy="3886200"/>
          </a:xfrm>
          <a:prstGeom prst="rect">
            <a:avLst/>
          </a:prstGeom>
          <a:noFill/>
          <a:ln w="9525">
            <a:noFill/>
          </a:ln>
        </p:spPr>
      </p:pic>
      <p:sp>
        <p:nvSpPr>
          <p:cNvPr id="25604" name="Oval 4"/>
          <p:cNvSpPr/>
          <p:nvPr/>
        </p:nvSpPr>
        <p:spPr>
          <a:xfrm>
            <a:off x="4572000" y="1371600"/>
            <a:ext cx="1219200" cy="457200"/>
          </a:xfrm>
          <a:prstGeom prst="ellipse">
            <a:avLst/>
          </a:prstGeom>
          <a:solidFill>
            <a:srgbClr val="008080">
              <a:alpha val="50195"/>
            </a:srgbClr>
          </a:solidFill>
          <a:ln w="9525" cap="flat" cmpd="sng">
            <a:solidFill>
              <a:schemeClr val="tx1"/>
            </a:solidFill>
            <a:prstDash val="solid"/>
            <a:headEnd type="none" w="med" len="med"/>
            <a:tailEnd type="none" w="med" len="med"/>
          </a:ln>
        </p:spPr>
        <p:txBody>
          <a:bodyPr wrap="none" anchor="ctr" anchorCtr="0"/>
          <a:p>
            <a:endParaRPr dirty="0">
              <a:latin typeface="Arial" panose="020B0604020202020204" pitchFamily="34" charset="0"/>
            </a:endParaRPr>
          </a:p>
        </p:txBody>
      </p:sp>
      <p:sp>
        <p:nvSpPr>
          <p:cNvPr id="25605" name="Text Box 5"/>
          <p:cNvSpPr txBox="1"/>
          <p:nvPr/>
        </p:nvSpPr>
        <p:spPr>
          <a:xfrm>
            <a:off x="5851525" y="1179513"/>
            <a:ext cx="2571750" cy="915987"/>
          </a:xfrm>
          <a:prstGeom prst="rect">
            <a:avLst/>
          </a:prstGeom>
          <a:noFill/>
          <a:ln w="9525">
            <a:noFill/>
          </a:ln>
        </p:spPr>
        <p:txBody>
          <a:bodyPr wrap="none">
            <a:spAutoFit/>
          </a:bodyPr>
          <a:p>
            <a:r>
              <a:rPr dirty="0">
                <a:solidFill>
                  <a:srgbClr val="008080"/>
                </a:solidFill>
                <a:latin typeface="Arial" panose="020B0604020202020204" pitchFamily="34" charset="0"/>
              </a:rPr>
              <a:t>All servlets we will write</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are subclasses of</a:t>
            </a:r>
            <a:endParaRPr dirty="0">
              <a:solidFill>
                <a:srgbClr val="008080"/>
              </a:solidFill>
              <a:latin typeface="Arial" panose="020B0604020202020204" pitchFamily="34" charset="0"/>
            </a:endParaRPr>
          </a:p>
          <a:p>
            <a:r>
              <a:rPr dirty="0">
                <a:solidFill>
                  <a:srgbClr val="008080"/>
                </a:solidFill>
                <a:latin typeface="Lucida Sans Typewriter" panose="020B0509030504030204" pitchFamily="49" charset="0"/>
              </a:rPr>
              <a:t>HttpServlet</a:t>
            </a:r>
            <a:endParaRPr dirty="0">
              <a:solidFill>
                <a:srgbClr val="008080"/>
              </a:solidFill>
              <a:latin typeface="Lucida Sans Typewriter" panose="020B05090305040302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26627" name="Picture 3"/>
          <p:cNvPicPr>
            <a:picLocks noChangeAspect="1"/>
          </p:cNvPicPr>
          <p:nvPr/>
        </p:nvPicPr>
        <p:blipFill>
          <a:blip r:embed="rId1"/>
          <a:stretch>
            <a:fillRect/>
          </a:stretch>
        </p:blipFill>
        <p:spPr>
          <a:xfrm>
            <a:off x="1254125" y="1489075"/>
            <a:ext cx="6634163" cy="3886200"/>
          </a:xfrm>
          <a:prstGeom prst="rect">
            <a:avLst/>
          </a:prstGeom>
          <a:noFill/>
          <a:ln w="9525">
            <a:noFill/>
          </a:ln>
        </p:spPr>
      </p:pic>
      <p:sp>
        <p:nvSpPr>
          <p:cNvPr id="26628" name="Oval 4"/>
          <p:cNvSpPr/>
          <p:nvPr/>
        </p:nvSpPr>
        <p:spPr>
          <a:xfrm>
            <a:off x="2819400" y="2819400"/>
            <a:ext cx="609600" cy="381000"/>
          </a:xfrm>
          <a:prstGeom prst="ellipse">
            <a:avLst/>
          </a:prstGeom>
          <a:solidFill>
            <a:srgbClr val="008080">
              <a:alpha val="50195"/>
            </a:srgbClr>
          </a:solidFill>
          <a:ln w="9525" cap="flat" cmpd="sng">
            <a:solidFill>
              <a:schemeClr val="tx1"/>
            </a:solidFill>
            <a:prstDash val="solid"/>
            <a:headEnd type="none" w="med" len="med"/>
            <a:tailEnd type="none" w="med" len="med"/>
          </a:ln>
        </p:spPr>
        <p:txBody>
          <a:bodyPr wrap="none" anchor="ctr" anchorCtr="0"/>
          <a:p>
            <a:pPr algn="ctr"/>
            <a:endParaRPr dirty="0">
              <a:latin typeface="Arial" panose="020B0604020202020204" pitchFamily="34" charset="0"/>
            </a:endParaRPr>
          </a:p>
        </p:txBody>
      </p:sp>
      <p:sp>
        <p:nvSpPr>
          <p:cNvPr id="26629" name="Text Box 6"/>
          <p:cNvSpPr txBox="1"/>
          <p:nvPr/>
        </p:nvSpPr>
        <p:spPr>
          <a:xfrm>
            <a:off x="3505200" y="2590800"/>
            <a:ext cx="5265738" cy="366713"/>
          </a:xfrm>
          <a:prstGeom prst="rect">
            <a:avLst/>
          </a:prstGeom>
          <a:noFill/>
          <a:ln w="9525">
            <a:noFill/>
          </a:ln>
        </p:spPr>
        <p:txBody>
          <a:bodyPr wrap="none">
            <a:spAutoFit/>
          </a:bodyPr>
          <a:p>
            <a:r>
              <a:rPr dirty="0">
                <a:solidFill>
                  <a:srgbClr val="008080"/>
                </a:solidFill>
                <a:latin typeface="Arial" panose="020B0604020202020204" pitchFamily="34" charset="0"/>
              </a:rPr>
              <a:t>Server calls </a:t>
            </a:r>
            <a:r>
              <a:rPr dirty="0">
                <a:solidFill>
                  <a:srgbClr val="008080"/>
                </a:solidFill>
                <a:latin typeface="Lucida Sans Typewriter" panose="020B0509030504030204" pitchFamily="49" charset="0"/>
              </a:rPr>
              <a:t>doGet()</a:t>
            </a:r>
            <a:r>
              <a:rPr dirty="0">
                <a:solidFill>
                  <a:srgbClr val="008080"/>
                </a:solidFill>
                <a:latin typeface="Arial" panose="020B0604020202020204" pitchFamily="34" charset="0"/>
              </a:rPr>
              <a:t> in response to GET request</a:t>
            </a:r>
            <a:endParaRPr dirty="0">
              <a:solidFill>
                <a:srgbClr val="008080"/>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27651" name="Picture 3"/>
          <p:cNvPicPr>
            <a:picLocks noChangeAspect="1"/>
          </p:cNvPicPr>
          <p:nvPr/>
        </p:nvPicPr>
        <p:blipFill>
          <a:blip r:embed="rId1"/>
          <a:stretch>
            <a:fillRect/>
          </a:stretch>
        </p:blipFill>
        <p:spPr>
          <a:xfrm>
            <a:off x="1254125" y="1489075"/>
            <a:ext cx="6634163" cy="3886200"/>
          </a:xfrm>
          <a:prstGeom prst="rect">
            <a:avLst/>
          </a:prstGeom>
          <a:noFill/>
          <a:ln w="9525">
            <a:noFill/>
          </a:ln>
        </p:spPr>
      </p:pic>
      <p:sp>
        <p:nvSpPr>
          <p:cNvPr id="27652" name="AutoShape 4"/>
          <p:cNvSpPr/>
          <p:nvPr/>
        </p:nvSpPr>
        <p:spPr>
          <a:xfrm>
            <a:off x="3581400" y="2895600"/>
            <a:ext cx="1905000" cy="533400"/>
          </a:xfrm>
          <a:prstGeom prst="roundRect">
            <a:avLst>
              <a:gd name="adj" fmla="val 16667"/>
            </a:avLst>
          </a:prstGeom>
          <a:solidFill>
            <a:srgbClr val="008080">
              <a:alpha val="50195"/>
            </a:srgbClr>
          </a:solidFill>
          <a:ln w="9525" cap="flat" cmpd="sng">
            <a:solidFill>
              <a:schemeClr val="tx1"/>
            </a:solidFill>
            <a:prstDash val="solid"/>
            <a:headEnd type="none" w="med" len="med"/>
            <a:tailEnd type="none" w="med" len="med"/>
          </a:ln>
        </p:spPr>
        <p:txBody>
          <a:bodyPr wrap="none" anchor="ctr" anchorCtr="0"/>
          <a:p>
            <a:endParaRPr dirty="0">
              <a:latin typeface="Arial" panose="020B0604020202020204" pitchFamily="34" charset="0"/>
            </a:endParaRPr>
          </a:p>
        </p:txBody>
      </p:sp>
      <p:sp>
        <p:nvSpPr>
          <p:cNvPr id="27653" name="Text Box 5"/>
          <p:cNvSpPr txBox="1"/>
          <p:nvPr/>
        </p:nvSpPr>
        <p:spPr>
          <a:xfrm>
            <a:off x="3505200" y="2590800"/>
            <a:ext cx="5480050" cy="366713"/>
          </a:xfrm>
          <a:prstGeom prst="rect">
            <a:avLst/>
          </a:prstGeom>
          <a:noFill/>
          <a:ln w="9525">
            <a:noFill/>
          </a:ln>
        </p:spPr>
        <p:txBody>
          <a:bodyPr wrap="none">
            <a:spAutoFit/>
          </a:bodyPr>
          <a:p>
            <a:r>
              <a:rPr dirty="0">
                <a:solidFill>
                  <a:srgbClr val="008080"/>
                </a:solidFill>
                <a:latin typeface="Arial" panose="020B0604020202020204" pitchFamily="34" charset="0"/>
              </a:rPr>
              <a:t>Interfaces implemented by request/response objects</a:t>
            </a:r>
            <a:endParaRPr dirty="0">
              <a:solidFill>
                <a:srgbClr val="008080"/>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28675" name="Picture 3"/>
          <p:cNvPicPr>
            <a:picLocks noChangeAspect="1"/>
          </p:cNvPicPr>
          <p:nvPr/>
        </p:nvPicPr>
        <p:blipFill>
          <a:blip r:embed="rId1"/>
          <a:stretch>
            <a:fillRect/>
          </a:stretch>
        </p:blipFill>
        <p:spPr>
          <a:xfrm>
            <a:off x="1254125" y="1489075"/>
            <a:ext cx="6634163" cy="3886200"/>
          </a:xfrm>
          <a:prstGeom prst="rect">
            <a:avLst/>
          </a:prstGeom>
          <a:noFill/>
          <a:ln w="9525">
            <a:noFill/>
          </a:ln>
        </p:spPr>
      </p:pic>
      <p:sp>
        <p:nvSpPr>
          <p:cNvPr id="28676" name="AutoShape 4"/>
          <p:cNvSpPr/>
          <p:nvPr/>
        </p:nvSpPr>
        <p:spPr>
          <a:xfrm>
            <a:off x="2590800" y="3352800"/>
            <a:ext cx="2895600" cy="304800"/>
          </a:xfrm>
          <a:prstGeom prst="roundRect">
            <a:avLst>
              <a:gd name="adj" fmla="val 16667"/>
            </a:avLst>
          </a:prstGeom>
          <a:solidFill>
            <a:srgbClr val="008080">
              <a:alpha val="50195"/>
            </a:srgbClr>
          </a:solidFill>
          <a:ln w="9525" cap="flat" cmpd="sng">
            <a:solidFill>
              <a:schemeClr val="tx1"/>
            </a:solidFill>
            <a:prstDash val="solid"/>
            <a:headEnd type="none" w="med" len="med"/>
            <a:tailEnd type="none" w="med" len="med"/>
          </a:ln>
        </p:spPr>
        <p:txBody>
          <a:bodyPr wrap="none" anchor="ctr" anchorCtr="0"/>
          <a:p>
            <a:endParaRPr dirty="0">
              <a:latin typeface="Arial" panose="020B0604020202020204" pitchFamily="34" charset="0"/>
            </a:endParaRPr>
          </a:p>
        </p:txBody>
      </p:sp>
      <p:sp>
        <p:nvSpPr>
          <p:cNvPr id="28677" name="Text Box 5"/>
          <p:cNvSpPr txBox="1"/>
          <p:nvPr/>
        </p:nvSpPr>
        <p:spPr>
          <a:xfrm>
            <a:off x="5546725" y="3313113"/>
            <a:ext cx="2749550" cy="641350"/>
          </a:xfrm>
          <a:prstGeom prst="rect">
            <a:avLst/>
          </a:prstGeom>
          <a:noFill/>
          <a:ln w="9525">
            <a:noFill/>
          </a:ln>
        </p:spPr>
        <p:txBody>
          <a:bodyPr wrap="none">
            <a:spAutoFit/>
          </a:bodyPr>
          <a:p>
            <a:r>
              <a:rPr dirty="0">
                <a:solidFill>
                  <a:srgbClr val="008080"/>
                </a:solidFill>
                <a:latin typeface="Arial" panose="020B0604020202020204" pitchFamily="34" charset="0"/>
              </a:rPr>
              <a:t>Production servlet should</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catch these exceptions</a:t>
            </a:r>
            <a:endParaRPr dirty="0">
              <a:solidFill>
                <a:srgbClr val="008080"/>
              </a:solidFill>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29699" name="Picture 3"/>
          <p:cNvPicPr>
            <a:picLocks noChangeAspect="1"/>
          </p:cNvPicPr>
          <p:nvPr/>
        </p:nvPicPr>
        <p:blipFill>
          <a:blip r:embed="rId1"/>
          <a:stretch>
            <a:fillRect/>
          </a:stretch>
        </p:blipFill>
        <p:spPr>
          <a:xfrm>
            <a:off x="1254125" y="1489075"/>
            <a:ext cx="6634163" cy="3886200"/>
          </a:xfrm>
          <a:prstGeom prst="rect">
            <a:avLst/>
          </a:prstGeom>
          <a:noFill/>
          <a:ln w="9525">
            <a:noFill/>
          </a:ln>
        </p:spPr>
      </p:pic>
      <p:sp>
        <p:nvSpPr>
          <p:cNvPr id="29700" name="AutoShape 4"/>
          <p:cNvSpPr/>
          <p:nvPr/>
        </p:nvSpPr>
        <p:spPr>
          <a:xfrm>
            <a:off x="2057400" y="3886200"/>
            <a:ext cx="76200" cy="1447800"/>
          </a:xfrm>
          <a:prstGeom prst="leftBrace">
            <a:avLst>
              <a:gd name="adj1" fmla="val 158333"/>
              <a:gd name="adj2" fmla="val 50000"/>
            </a:avLst>
          </a:prstGeom>
          <a:noFill/>
          <a:ln w="9525" cap="flat" cmpd="sng">
            <a:solidFill>
              <a:srgbClr val="008080"/>
            </a:solidFill>
            <a:prstDash val="solid"/>
            <a:headEnd type="none" w="med" len="med"/>
            <a:tailEnd type="none" w="med" len="med"/>
          </a:ln>
        </p:spPr>
        <p:txBody>
          <a:bodyPr wrap="none" anchor="ctr" anchorCtr="0"/>
          <a:p>
            <a:pPr algn="ctr"/>
            <a:endParaRPr dirty="0">
              <a:solidFill>
                <a:srgbClr val="008080"/>
              </a:solidFill>
              <a:latin typeface="Arial" panose="020B0604020202020204" pitchFamily="34" charset="0"/>
            </a:endParaRPr>
          </a:p>
        </p:txBody>
      </p:sp>
      <p:sp>
        <p:nvSpPr>
          <p:cNvPr id="29701" name="Text Box 5"/>
          <p:cNvSpPr txBox="1"/>
          <p:nvPr/>
        </p:nvSpPr>
        <p:spPr>
          <a:xfrm>
            <a:off x="136525" y="3770313"/>
            <a:ext cx="1936750" cy="1465262"/>
          </a:xfrm>
          <a:prstGeom prst="rect">
            <a:avLst/>
          </a:prstGeom>
          <a:noFill/>
          <a:ln w="9525">
            <a:noFill/>
          </a:ln>
        </p:spPr>
        <p:txBody>
          <a:bodyPr wrap="none">
            <a:spAutoFit/>
          </a:bodyPr>
          <a:p>
            <a:r>
              <a:rPr dirty="0">
                <a:solidFill>
                  <a:srgbClr val="008080"/>
                </a:solidFill>
                <a:latin typeface="Arial" panose="020B0604020202020204" pitchFamily="34" charset="0"/>
              </a:rPr>
              <a:t>First two</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things done</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by typical servlet;</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must be in this</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order</a:t>
            </a:r>
            <a:endParaRPr dirty="0">
              <a:solidFill>
                <a:srgbClr val="008080"/>
              </a:solidFill>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descr="Screen Clipping"/>
          <p:cNvPicPr>
            <a:picLocks noChangeAspect="1"/>
          </p:cNvPicPr>
          <p:nvPr/>
        </p:nvPicPr>
        <p:blipFill>
          <a:blip r:embed="rId1"/>
          <a:stretch>
            <a:fillRect/>
          </a:stretch>
        </p:blipFill>
        <p:spPr>
          <a:xfrm>
            <a:off x="0" y="0"/>
            <a:ext cx="9144000" cy="6705600"/>
          </a:xfrm>
          <a:prstGeom prst="rect">
            <a:avLst/>
          </a:prstGeom>
          <a:noFill/>
          <a:ln w="9525">
            <a:noFill/>
          </a:ln>
        </p:spPr>
      </p:pic>
      <p:sp>
        <p:nvSpPr>
          <p:cNvPr id="30723"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itle 1"/>
          <p:cNvSpPr>
            <a:spLocks noGrp="1"/>
          </p:cNvSpPr>
          <p:nvPr>
            <p:ph type="title"/>
          </p:nvPr>
        </p:nvSpPr>
        <p:spPr/>
        <p:txBody>
          <a:bodyPr vert="horz" wrap="square" lIns="91440" tIns="45720" rIns="91440" bIns="45720" anchor="ctr" anchorCtr="0"/>
          <a:p>
            <a:endParaRPr lang="en-IN" altLang="x-none" dirty="0"/>
          </a:p>
        </p:txBody>
      </p:sp>
      <p:sp>
        <p:nvSpPr>
          <p:cNvPr id="4099" name="Content Placeholder 2"/>
          <p:cNvSpPr>
            <a:spLocks noGrp="1"/>
          </p:cNvSpPr>
          <p:nvPr>
            <p:ph idx="1"/>
          </p:nvPr>
        </p:nvSpPr>
        <p:spPr/>
        <p:txBody>
          <a:bodyPr vert="horz" wrap="square" lIns="91440" tIns="45720" rIns="91440" bIns="45720" anchor="t" anchorCtr="0"/>
          <a:p>
            <a:endParaRPr lang="en-IN" altLang="x-none" dirty="0"/>
          </a:p>
        </p:txBody>
      </p:sp>
      <p:sp>
        <p:nvSpPr>
          <p:cNvPr id="4100"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4101" name="Picture 2" descr="servlet"/>
          <p:cNvPicPr>
            <a:picLocks noChangeAspect="1"/>
          </p:cNvPicPr>
          <p:nvPr/>
        </p:nvPicPr>
        <p:blipFill>
          <a:blip r:embed="rId1"/>
          <a:stretch>
            <a:fillRect/>
          </a:stretch>
        </p:blipFill>
        <p:spPr>
          <a:xfrm>
            <a:off x="990600" y="1981200"/>
            <a:ext cx="6858000" cy="33591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3" descr="Screen Clipping"/>
          <p:cNvPicPr>
            <a:picLocks noChangeAspect="1"/>
          </p:cNvPicPr>
          <p:nvPr/>
        </p:nvPicPr>
        <p:blipFill>
          <a:blip r:embed="rId1"/>
          <a:stretch>
            <a:fillRect/>
          </a:stretch>
        </p:blipFill>
        <p:spPr>
          <a:xfrm>
            <a:off x="76200" y="20638"/>
            <a:ext cx="8915400" cy="7140575"/>
          </a:xfrm>
          <a:prstGeom prst="rect">
            <a:avLst/>
          </a:prstGeom>
          <a:noFill/>
          <a:ln w="9525">
            <a:noFill/>
          </a:ln>
        </p:spPr>
      </p:pic>
      <p:pic>
        <p:nvPicPr>
          <p:cNvPr id="31747" name="Picture 2"/>
          <p:cNvPicPr>
            <a:picLocks noChangeAspect="1"/>
          </p:cNvPicPr>
          <p:nvPr/>
        </p:nvPicPr>
        <p:blipFill>
          <a:blip r:embed="rId2"/>
          <a:stretch>
            <a:fillRect/>
          </a:stretch>
        </p:blipFill>
        <p:spPr>
          <a:xfrm>
            <a:off x="6032500" y="5376863"/>
            <a:ext cx="3111500" cy="854075"/>
          </a:xfrm>
          <a:prstGeom prst="rect">
            <a:avLst/>
          </a:prstGeom>
          <a:noFill/>
          <a:ln w="12700">
            <a:noFill/>
          </a:ln>
        </p:spPr>
      </p:pic>
      <p:sp>
        <p:nvSpPr>
          <p:cNvPr id="31748" name="Text Box 5"/>
          <p:cNvSpPr txBox="1"/>
          <p:nvPr/>
        </p:nvSpPr>
        <p:spPr>
          <a:xfrm>
            <a:off x="4889500" y="6216650"/>
            <a:ext cx="3384550" cy="641350"/>
          </a:xfrm>
          <a:prstGeom prst="rect">
            <a:avLst/>
          </a:prstGeom>
          <a:noFill/>
          <a:ln w="9525">
            <a:noFill/>
          </a:ln>
        </p:spPr>
        <p:txBody>
          <a:bodyPr wrap="none">
            <a:spAutoFit/>
          </a:bodyPr>
          <a:p>
            <a:r>
              <a:rPr dirty="0">
                <a:solidFill>
                  <a:srgbClr val="008080"/>
                </a:solidFill>
                <a:latin typeface="Arial" panose="020B0604020202020204" pitchFamily="34" charset="0"/>
              </a:rPr>
              <a:t>Good practice to explicitly close</a:t>
            </a:r>
            <a:endParaRPr dirty="0">
              <a:solidFill>
                <a:srgbClr val="008080"/>
              </a:solidFill>
              <a:latin typeface="Arial" panose="020B0604020202020204" pitchFamily="34" charset="0"/>
            </a:endParaRPr>
          </a:p>
          <a:p>
            <a:r>
              <a:rPr dirty="0">
                <a:solidFill>
                  <a:srgbClr val="008080"/>
                </a:solidFill>
                <a:latin typeface="Arial" panose="020B0604020202020204" pitchFamily="34" charset="0"/>
              </a:rPr>
              <a:t>the </a:t>
            </a:r>
            <a:r>
              <a:rPr dirty="0">
                <a:solidFill>
                  <a:srgbClr val="008080"/>
                </a:solidFill>
                <a:latin typeface="Lucida Sans Typewriter" panose="020B0509030504030204" pitchFamily="49" charset="0"/>
              </a:rPr>
              <a:t>PrintWriter</a:t>
            </a:r>
            <a:r>
              <a:rPr dirty="0">
                <a:solidFill>
                  <a:srgbClr val="008080"/>
                </a:solidFill>
                <a:latin typeface="Arial" panose="020B0604020202020204" pitchFamily="34" charset="0"/>
              </a:rPr>
              <a:t> when done</a:t>
            </a:r>
            <a:endParaRPr dirty="0">
              <a:solidFill>
                <a:srgbClr val="008080"/>
              </a:solidFill>
              <a:latin typeface="Arial" panose="020B0604020202020204" pitchFamily="34" charset="0"/>
            </a:endParaRPr>
          </a:p>
        </p:txBody>
      </p:sp>
      <p:sp>
        <p:nvSpPr>
          <p:cNvPr id="31749" name="Footer Placeholder 4"/>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4" descr="Screen Clipping"/>
          <p:cNvPicPr>
            <a:picLocks noChangeAspect="1"/>
          </p:cNvPicPr>
          <p:nvPr/>
        </p:nvPicPr>
        <p:blipFill>
          <a:blip r:embed="rId1"/>
          <a:stretch>
            <a:fillRect/>
          </a:stretch>
        </p:blipFill>
        <p:spPr>
          <a:xfrm>
            <a:off x="76200" y="0"/>
            <a:ext cx="9067800" cy="4724400"/>
          </a:xfrm>
          <a:prstGeom prst="rect">
            <a:avLst/>
          </a:prstGeom>
          <a:noFill/>
          <a:ln w="9525">
            <a:noFill/>
          </a:ln>
        </p:spPr>
      </p:pic>
      <p:sp>
        <p:nvSpPr>
          <p:cNvPr id="32771"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3" descr="Screen Clipping"/>
          <p:cNvPicPr>
            <a:picLocks noChangeAspect="1"/>
          </p:cNvPicPr>
          <p:nvPr/>
        </p:nvPicPr>
        <p:blipFill>
          <a:blip r:embed="rId1"/>
          <a:stretch>
            <a:fillRect/>
          </a:stretch>
        </p:blipFill>
        <p:spPr>
          <a:xfrm>
            <a:off x="76200" y="76200"/>
            <a:ext cx="9067800" cy="6629400"/>
          </a:xfrm>
          <a:prstGeom prst="rect">
            <a:avLst/>
          </a:prstGeom>
          <a:noFill/>
          <a:ln w="9525">
            <a:noFill/>
          </a:ln>
        </p:spPr>
      </p:pic>
      <p:sp>
        <p:nvSpPr>
          <p:cNvPr id="33795"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4" descr="Screen Clipping"/>
          <p:cNvPicPr>
            <a:picLocks noChangeAspect="1"/>
          </p:cNvPicPr>
          <p:nvPr/>
        </p:nvPicPr>
        <p:blipFill>
          <a:blip r:embed="rId1"/>
          <a:stretch>
            <a:fillRect/>
          </a:stretch>
        </p:blipFill>
        <p:spPr>
          <a:xfrm>
            <a:off x="76200" y="76200"/>
            <a:ext cx="8991600" cy="6705600"/>
          </a:xfrm>
          <a:prstGeom prst="rect">
            <a:avLst/>
          </a:prstGeom>
          <a:noFill/>
          <a:ln w="9525">
            <a:noFill/>
          </a:ln>
        </p:spPr>
      </p:pic>
      <p:sp>
        <p:nvSpPr>
          <p:cNvPr id="34819"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3" descr="Screen Clipping"/>
          <p:cNvPicPr>
            <a:picLocks noChangeAspect="1"/>
          </p:cNvPicPr>
          <p:nvPr/>
        </p:nvPicPr>
        <p:blipFill>
          <a:blip r:embed="rId1"/>
          <a:stretch>
            <a:fillRect/>
          </a:stretch>
        </p:blipFill>
        <p:spPr>
          <a:xfrm>
            <a:off x="76200" y="76200"/>
            <a:ext cx="9067800" cy="6629400"/>
          </a:xfrm>
          <a:prstGeom prst="rect">
            <a:avLst/>
          </a:prstGeom>
          <a:noFill/>
          <a:ln w="9525">
            <a:noFill/>
          </a:ln>
        </p:spPr>
      </p:pic>
      <p:sp>
        <p:nvSpPr>
          <p:cNvPr id="35843"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3" descr="Screen Clipping"/>
          <p:cNvPicPr>
            <a:picLocks noChangeAspect="1"/>
          </p:cNvPicPr>
          <p:nvPr/>
        </p:nvPicPr>
        <p:blipFill>
          <a:blip r:embed="rId1"/>
          <a:stretch>
            <a:fillRect/>
          </a:stretch>
        </p:blipFill>
        <p:spPr>
          <a:xfrm>
            <a:off x="76200" y="0"/>
            <a:ext cx="9067800" cy="6781800"/>
          </a:xfrm>
          <a:prstGeom prst="rect">
            <a:avLst/>
          </a:prstGeom>
          <a:noFill/>
          <a:ln w="9525">
            <a:noFill/>
          </a:ln>
        </p:spPr>
      </p:pic>
      <p:sp>
        <p:nvSpPr>
          <p:cNvPr id="36867"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Picture 3" descr="Screen Clipping"/>
          <p:cNvPicPr>
            <a:picLocks noChangeAspect="1"/>
          </p:cNvPicPr>
          <p:nvPr/>
        </p:nvPicPr>
        <p:blipFill>
          <a:blip r:embed="rId1"/>
          <a:stretch>
            <a:fillRect/>
          </a:stretch>
        </p:blipFill>
        <p:spPr>
          <a:xfrm>
            <a:off x="76200" y="26988"/>
            <a:ext cx="8991600" cy="6705600"/>
          </a:xfrm>
          <a:prstGeom prst="rect">
            <a:avLst/>
          </a:prstGeom>
          <a:noFill/>
          <a:ln w="9525">
            <a:noFill/>
          </a:ln>
        </p:spPr>
      </p:pic>
      <p:sp>
        <p:nvSpPr>
          <p:cNvPr id="37891"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4" descr="Screen Clipping"/>
          <p:cNvPicPr>
            <a:picLocks noChangeAspect="1"/>
          </p:cNvPicPr>
          <p:nvPr/>
        </p:nvPicPr>
        <p:blipFill>
          <a:blip r:embed="rId1"/>
          <a:stretch>
            <a:fillRect/>
          </a:stretch>
        </p:blipFill>
        <p:spPr>
          <a:xfrm>
            <a:off x="76200" y="0"/>
            <a:ext cx="8991600" cy="6858000"/>
          </a:xfrm>
          <a:prstGeom prst="rect">
            <a:avLst/>
          </a:prstGeom>
          <a:noFill/>
          <a:ln w="9525">
            <a:noFill/>
          </a:ln>
        </p:spPr>
      </p:pic>
      <p:sp>
        <p:nvSpPr>
          <p:cNvPr id="38915" name="Footer Placeholder 2"/>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3" name="Content Placeholder 2"/>
          <p:cNvPicPr>
            <a:picLocks noChangeAspect="1"/>
          </p:cNvPicPr>
          <p:nvPr>
            <p:ph idx="1"/>
          </p:nvPr>
        </p:nvPicPr>
        <p:blipFill>
          <a:blip r:embed="rId1"/>
          <a:stretch>
            <a:fillRect/>
          </a:stretch>
        </p:blipFill>
        <p:spPr>
          <a:xfrm>
            <a:off x="457200" y="2277110"/>
            <a:ext cx="8229600" cy="31718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1215" y="1600200"/>
            <a:ext cx="7480300" cy="4526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itle 1"/>
          <p:cNvSpPr>
            <a:spLocks noGrp="1"/>
          </p:cNvSpPr>
          <p:nvPr>
            <p:ph type="title"/>
          </p:nvPr>
        </p:nvSpPr>
        <p:spPr/>
        <p:txBody>
          <a:bodyPr vert="horz" wrap="square" lIns="91440" tIns="45720" rIns="91440" bIns="45720" anchor="ctr" anchorCtr="0"/>
          <a:p>
            <a:r>
              <a:rPr lang="en-IN" altLang="x-none" sz="3600" dirty="0"/>
              <a:t>CGI(Commmon Gateway Interface)</a:t>
            </a:r>
            <a:br>
              <a:rPr lang="en-IN" altLang="x-none" sz="3600" dirty="0"/>
            </a:br>
            <a:endParaRPr lang="en-IN" altLang="x-none" sz="3600" dirty="0"/>
          </a:p>
        </p:txBody>
      </p:sp>
      <p:sp>
        <p:nvSpPr>
          <p:cNvPr id="5123" name="Content Placeholder 2"/>
          <p:cNvSpPr>
            <a:spLocks noGrp="1"/>
          </p:cNvSpPr>
          <p:nvPr>
            <p:ph idx="1"/>
          </p:nvPr>
        </p:nvSpPr>
        <p:spPr/>
        <p:txBody>
          <a:bodyPr vert="horz" wrap="square" lIns="91440" tIns="45720" rIns="91440" bIns="45720" anchor="t" anchorCtr="0"/>
          <a:p>
            <a:pPr algn="just"/>
            <a:r>
              <a:rPr lang="en-IN" altLang="x-none" sz="2800" dirty="0"/>
              <a:t>CGI technology enables the web server to call an external program and pass HTTP request information to the external program to process the request.</a:t>
            </a:r>
            <a:endParaRPr lang="en-IN" altLang="x-none" sz="2800" dirty="0"/>
          </a:p>
          <a:p>
            <a:pPr algn="just"/>
            <a:endParaRPr lang="en-IN" altLang="x-none" sz="2800" dirty="0"/>
          </a:p>
          <a:p>
            <a:pPr algn="just"/>
            <a:r>
              <a:rPr lang="en-IN" altLang="x-none" sz="2800" dirty="0"/>
              <a:t> For each request, it starts a new process.</a:t>
            </a:r>
            <a:endParaRPr lang="en-IN" altLang="x-none" sz="2800" dirty="0"/>
          </a:p>
        </p:txBody>
      </p:sp>
      <p:sp>
        <p:nvSpPr>
          <p:cNvPr id="5124"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18490" y="1671955"/>
            <a:ext cx="7905750" cy="4381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01750" y="1600200"/>
            <a:ext cx="6539865" cy="45262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15670" y="1600200"/>
            <a:ext cx="7312025" cy="45262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52083"/>
            <a:ext cx="8229600" cy="1143000"/>
          </a:xfrm>
        </p:spPr>
        <p:txBody>
          <a:bodyPr/>
          <a:p>
            <a:r>
              <a:rPr lang="en-US" sz="3600"/>
              <a:t>Deployment Descriptor or web.xml file:</a:t>
            </a:r>
            <a:endParaRPr lang="en-US" sz="3600"/>
          </a:p>
        </p:txBody>
      </p:sp>
      <p:sp>
        <p:nvSpPr>
          <p:cNvPr id="3" name="Text Box 2"/>
          <p:cNvSpPr txBox="1"/>
          <p:nvPr/>
        </p:nvSpPr>
        <p:spPr>
          <a:xfrm>
            <a:off x="476250" y="1125220"/>
            <a:ext cx="8134350" cy="4703445"/>
          </a:xfrm>
          <a:prstGeom prst="rect">
            <a:avLst/>
          </a:prstGeom>
          <a:noFill/>
        </p:spPr>
        <p:txBody>
          <a:bodyPr wrap="square" rtlCol="0" anchor="t">
            <a:noAutofit/>
          </a:bodyPr>
          <a:p>
            <a:r>
              <a:rPr lang="en-US"/>
              <a:t>Deployment Descriptor is a web.xml file, it can be used to provide the metadata about the present web application required by the container in order to perform a particular server-side action. In the web application, the web.xml file includes the following configuration details with respect to. the web application.</a:t>
            </a:r>
            <a:endParaRPr lang="en-US"/>
          </a:p>
          <a:p>
            <a:endParaRPr lang="en-US"/>
          </a:p>
          <a:p>
            <a:r>
              <a:rPr lang="en-US"/>
              <a:t>Welcome File Configuration</a:t>
            </a:r>
            <a:endParaRPr lang="en-US"/>
          </a:p>
          <a:p>
            <a:r>
              <a:rPr lang="en-US"/>
              <a:t>Display Name Configuration</a:t>
            </a:r>
            <a:endParaRPr lang="en-US"/>
          </a:p>
          <a:p>
            <a:r>
              <a:rPr lang="en-US"/>
              <a:t>Servlets Configuration</a:t>
            </a:r>
            <a:endParaRPr lang="en-US"/>
          </a:p>
          <a:p>
            <a:r>
              <a:rPr lang="en-US"/>
              <a:t>Filters Configuration</a:t>
            </a:r>
            <a:endParaRPr lang="en-US"/>
          </a:p>
          <a:p>
            <a:r>
              <a:rPr lang="en-US"/>
              <a:t>Listeners Configuration</a:t>
            </a:r>
            <a:endParaRPr lang="en-US"/>
          </a:p>
          <a:p>
            <a:r>
              <a:rPr lang="en-US"/>
              <a:t>Context Parameters Configuration</a:t>
            </a:r>
            <a:endParaRPr lang="en-US"/>
          </a:p>
          <a:p>
            <a:r>
              <a:rPr lang="en-US"/>
              <a:t>Session Time Out Configuration</a:t>
            </a:r>
            <a:endParaRPr lang="en-US"/>
          </a:p>
          <a:p>
            <a:r>
              <a:rPr lang="en-US"/>
              <a:t>Load On Startup Configuration</a:t>
            </a:r>
            <a:endParaRPr lang="en-US"/>
          </a:p>
          <a:p>
            <a:r>
              <a:rPr lang="en-US"/>
              <a:t>Initialization Parameters Configuration</a:t>
            </a:r>
            <a:endParaRPr lang="en-US"/>
          </a:p>
          <a:p>
            <a:r>
              <a:rPr lang="en-US"/>
              <a:t>Session Time Out Configuration</a:t>
            </a:r>
            <a:endParaRPr lang="en-US"/>
          </a:p>
          <a:p>
            <a:r>
              <a:rPr lang="en-US"/>
              <a:t>Load On Startup Configuration</a:t>
            </a:r>
            <a:endParaRPr lang="en-US"/>
          </a:p>
          <a:p>
            <a:r>
              <a:rPr lang="en-US"/>
              <a:t>Error Page Configuration</a:t>
            </a:r>
            <a:endParaRPr lang="en-US"/>
          </a:p>
          <a:p>
            <a:r>
              <a:rPr lang="en-US"/>
              <a:t>Tag Library Configuration</a:t>
            </a:r>
            <a:endParaRPr lang="en-US"/>
          </a:p>
          <a:p>
            <a:r>
              <a:rPr lang="en-US"/>
              <a:t>Security Configuration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3" name="Content Placeholder 2"/>
          <p:cNvPicPr>
            <a:picLocks noChangeAspect="1"/>
          </p:cNvPicPr>
          <p:nvPr>
            <p:ph idx="1"/>
          </p:nvPr>
        </p:nvPicPr>
        <p:blipFill>
          <a:blip r:embed="rId1"/>
          <a:stretch>
            <a:fillRect/>
          </a:stretch>
        </p:blipFill>
        <p:spPr>
          <a:xfrm>
            <a:off x="599440" y="2658110"/>
            <a:ext cx="7943850" cy="24098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Directory Heirarchy</a:t>
            </a:r>
            <a:endParaRPr lang="en-IN" altLang="en-US"/>
          </a:p>
        </p:txBody>
      </p:sp>
      <p:pic>
        <p:nvPicPr>
          <p:cNvPr id="4" name="Content Placeholder 3"/>
          <p:cNvPicPr>
            <a:picLocks noChangeAspect="1"/>
          </p:cNvPicPr>
          <p:nvPr>
            <p:ph idx="1"/>
          </p:nvPr>
        </p:nvPicPr>
        <p:blipFill>
          <a:blip r:embed="rId1"/>
          <a:stretch>
            <a:fillRect/>
          </a:stretch>
        </p:blipFill>
        <p:spPr>
          <a:xfrm>
            <a:off x="1614170" y="2219960"/>
            <a:ext cx="5915025" cy="32861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IN" altLang="en-US">
                <a:sym typeface="+mn-ea"/>
              </a:rPr>
              <a:t>SSI</a:t>
            </a:r>
            <a:endParaRPr lang="en-US"/>
          </a:p>
        </p:txBody>
      </p:sp>
      <p:pic>
        <p:nvPicPr>
          <p:cNvPr id="3" name="Content Placeholder 2"/>
          <p:cNvPicPr>
            <a:picLocks noChangeAspect="1"/>
          </p:cNvPicPr>
          <p:nvPr>
            <p:ph idx="1"/>
          </p:nvPr>
        </p:nvPicPr>
        <p:blipFill>
          <a:blip r:embed="rId1"/>
          <a:stretch>
            <a:fillRect/>
          </a:stretch>
        </p:blipFill>
        <p:spPr>
          <a:xfrm>
            <a:off x="977900" y="1600200"/>
            <a:ext cx="7186930" cy="45262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228600"/>
            <a:ext cx="8229600" cy="4345305"/>
          </a:xfrm>
          <a:prstGeom prst="rect">
            <a:avLst/>
          </a:prstGeom>
        </p:spPr>
      </p:pic>
      <p:pic>
        <p:nvPicPr>
          <p:cNvPr id="5" name="Picture 4"/>
          <p:cNvPicPr>
            <a:picLocks noChangeAspect="1"/>
          </p:cNvPicPr>
          <p:nvPr/>
        </p:nvPicPr>
        <p:blipFill>
          <a:blip r:embed="rId2"/>
          <a:stretch>
            <a:fillRect/>
          </a:stretch>
        </p:blipFill>
        <p:spPr>
          <a:xfrm>
            <a:off x="533400" y="4648200"/>
            <a:ext cx="8074660" cy="21012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32790" y="2058035"/>
            <a:ext cx="7677150" cy="3609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18490" y="2976880"/>
            <a:ext cx="7905750" cy="1771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itle 1"/>
          <p:cNvSpPr>
            <a:spLocks noGrp="1"/>
          </p:cNvSpPr>
          <p:nvPr>
            <p:ph type="title"/>
          </p:nvPr>
        </p:nvSpPr>
        <p:spPr/>
        <p:txBody>
          <a:bodyPr vert="horz" wrap="square" lIns="91440" tIns="45720" rIns="91440" bIns="45720" anchor="ctr" anchorCtr="0"/>
          <a:p>
            <a:endParaRPr lang="en-IN" altLang="x-none" dirty="0"/>
          </a:p>
        </p:txBody>
      </p:sp>
      <p:sp>
        <p:nvSpPr>
          <p:cNvPr id="6147" name="Content Placeholder 2"/>
          <p:cNvSpPr>
            <a:spLocks noGrp="1"/>
          </p:cNvSpPr>
          <p:nvPr>
            <p:ph idx="1"/>
          </p:nvPr>
        </p:nvSpPr>
        <p:spPr/>
        <p:txBody>
          <a:bodyPr vert="horz" wrap="square" lIns="91440" tIns="45720" rIns="91440" bIns="45720" anchor="t" anchorCtr="0"/>
          <a:p>
            <a:endParaRPr lang="en-IN" altLang="x-none" dirty="0"/>
          </a:p>
        </p:txBody>
      </p:sp>
      <p:sp>
        <p:nvSpPr>
          <p:cNvPr id="6148"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6149" name="Picture 2" descr="problem in cgi and how servlet is better"/>
          <p:cNvPicPr>
            <a:picLocks noChangeAspect="1"/>
          </p:cNvPicPr>
          <p:nvPr/>
        </p:nvPicPr>
        <p:blipFill>
          <a:blip r:embed="rId1"/>
          <a:stretch>
            <a:fillRect/>
          </a:stretch>
        </p:blipFill>
        <p:spPr>
          <a:xfrm>
            <a:off x="609600" y="1371600"/>
            <a:ext cx="7835900" cy="419100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4520" y="2072005"/>
            <a:ext cx="7934325" cy="3581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61670" y="2077085"/>
            <a:ext cx="7820025" cy="35718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42695" y="2924810"/>
            <a:ext cx="6657975" cy="18764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RequestDispatcher in Servlet</a:t>
            </a:r>
            <a:endParaRPr lang="en-US"/>
          </a:p>
        </p:txBody>
      </p:sp>
      <p:sp>
        <p:nvSpPr>
          <p:cNvPr id="3" name="Content Placeholder 2"/>
          <p:cNvSpPr>
            <a:spLocks noGrp="1"/>
          </p:cNvSpPr>
          <p:nvPr>
            <p:ph idx="1"/>
          </p:nvPr>
        </p:nvSpPr>
        <p:spPr/>
        <p:txBody>
          <a:bodyPr/>
          <a:p>
            <a:r>
              <a:rPr lang="en-IN" altLang="en-US" sz="1800"/>
              <a:t>T</a:t>
            </a:r>
            <a:r>
              <a:rPr lang="en-US" sz="1800"/>
              <a:t>he RequestDispatcher interface provides the facility of dispatching the request to another resource it may be html, servlet or jsp. This interface can also be used to include the content of another resource also. It is one of the way of servlet collaboration.</a:t>
            </a:r>
            <a:endParaRPr lang="en-US" sz="1800"/>
          </a:p>
          <a:p>
            <a:endParaRPr lang="en-US" sz="1800"/>
          </a:p>
          <a:p>
            <a:r>
              <a:rPr lang="en-US" sz="1800"/>
              <a:t>There are two methods defined in the RequestDispatcher interface.</a:t>
            </a:r>
            <a:endParaRPr lang="en-US" sz="1800"/>
          </a:p>
          <a:p>
            <a:pPr marL="0" indent="0">
              <a:buNone/>
            </a:pPr>
            <a:r>
              <a:rPr lang="en-IN" altLang="en-US" sz="1800"/>
              <a:t>1) </a:t>
            </a:r>
            <a:r>
              <a:rPr lang="en-US" sz="1800"/>
              <a:t>Include Mechanism</a:t>
            </a:r>
            <a:endParaRPr lang="en-US" sz="1800"/>
          </a:p>
          <a:p>
            <a:pPr marL="0" indent="0">
              <a:buNone/>
            </a:pPr>
            <a:r>
              <a:rPr lang="en-US" sz="1800"/>
              <a:t>Include Request Dispatching mechanism can be used to include the target resource response into the present resource response. In the case of the Include mechanism, when we send a request to the first resource then the container will prepare request and response objects, by executing some part in the first resource container may generate some response in the response object.</a:t>
            </a:r>
            <a:endParaRPr lang="en-US" sz="1800"/>
          </a:p>
          <a:p>
            <a:pPr marL="0" indent="0">
              <a:buNone/>
            </a:pPr>
            <a:r>
              <a:rPr lang="en-US" sz="1800"/>
              <a:t>public void include(ServletRequest req, ServletResponse res) throws ServletException, IOException</a:t>
            </a:r>
            <a:endParaRPr lang="en-US"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304800"/>
            <a:ext cx="8229600" cy="4525963"/>
          </a:xfrm>
        </p:spPr>
        <p:txBody>
          <a:bodyPr/>
          <a:p>
            <a:pPr marL="0" indent="0">
              <a:buNone/>
            </a:pPr>
            <a:r>
              <a:rPr lang="en-IN" altLang="en-US" sz="1800"/>
              <a:t>2) </a:t>
            </a:r>
            <a:r>
              <a:rPr lang="en-US" sz="1800"/>
              <a:t>Forward:</a:t>
            </a:r>
            <a:endParaRPr lang="en-US" sz="1800"/>
          </a:p>
          <a:p>
            <a:pPr marL="0" indent="0">
              <a:buNone/>
            </a:pPr>
            <a:r>
              <a:rPr lang="en-US" sz="1800"/>
              <a:t>In web applications, the main purpose of the Forward mechanism is to forward requests from the present resource to the target resource. In the case of the Forward mechanism, when we send a request to the first resource then the container will create request and response objects, executing some part in the first resource container may generate some response in the response object.</a:t>
            </a:r>
            <a:endParaRPr lang="en-US" sz="1800"/>
          </a:p>
          <a:p>
            <a:endParaRPr lang="en-US" sz="1800"/>
          </a:p>
          <a:p>
            <a:pPr marL="0" indent="0">
              <a:buNone/>
            </a:pPr>
            <a:r>
              <a:rPr lang="en-US" sz="1800"/>
              <a:t>public void forward(ServletRequest req, ServletResponse res) throws ServletException, IOException</a:t>
            </a:r>
            <a:endParaRPr lang="en-US" sz="1800"/>
          </a:p>
          <a:p>
            <a:pPr marL="0" indent="0">
              <a:buNone/>
            </a:pPr>
            <a:endParaRPr lang="en-US" sz="1800"/>
          </a:p>
          <a:p>
            <a:r>
              <a:rPr lang="en-IN" altLang="en-US" sz="1800"/>
              <a:t>To get an object-</a:t>
            </a:r>
            <a:endParaRPr lang="en-IN" altLang="en-US" sz="1800"/>
          </a:p>
          <a:p>
            <a:pPr marL="0" indent="0">
              <a:buNone/>
            </a:pPr>
            <a:r>
              <a:rPr lang="en-IN" altLang="en-US" sz="1800"/>
              <a:t>public RequestDispatcher getRequestDispatcher(String resource);</a:t>
            </a:r>
            <a:endParaRPr lang="en-IN" altLang="en-US"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8965" y="2277110"/>
            <a:ext cx="7924800" cy="31718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52855" y="1600200"/>
            <a:ext cx="6637655" cy="45262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4520" y="2372360"/>
            <a:ext cx="7934325" cy="29813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4520" y="1662430"/>
            <a:ext cx="7934325" cy="44005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31570" y="1600200"/>
            <a:ext cx="6879590" cy="45262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itle 1"/>
          <p:cNvSpPr>
            <a:spLocks noGrp="1"/>
          </p:cNvSpPr>
          <p:nvPr>
            <p:ph type="title"/>
          </p:nvPr>
        </p:nvSpPr>
        <p:spPr/>
        <p:txBody>
          <a:bodyPr vert="horz" wrap="square" lIns="91440" tIns="45720" rIns="91440" bIns="45720" anchor="ctr" anchorCtr="0"/>
          <a:p>
            <a:r>
              <a:rPr lang="en-IN" altLang="x-none" sz="3600" dirty="0">
                <a:solidFill>
                  <a:schemeClr val="tx1"/>
                </a:solidFill>
              </a:rPr>
              <a:t>Disadvantages of CGI</a:t>
            </a:r>
            <a:br>
              <a:rPr lang="en-IN" altLang="x-none" sz="3600" dirty="0">
                <a:solidFill>
                  <a:schemeClr val="tx1"/>
                </a:solidFill>
              </a:rPr>
            </a:br>
            <a:endParaRPr lang="en-IN" altLang="x-none" sz="2400" dirty="0"/>
          </a:p>
        </p:txBody>
      </p:sp>
      <p:sp>
        <p:nvSpPr>
          <p:cNvPr id="7171" name="Content Placeholder 2"/>
          <p:cNvSpPr>
            <a:spLocks noGrp="1"/>
          </p:cNvSpPr>
          <p:nvPr>
            <p:ph idx="1"/>
          </p:nvPr>
        </p:nvSpPr>
        <p:spPr/>
        <p:txBody>
          <a:bodyPr vert="horz" wrap="square" lIns="91440" tIns="45720" rIns="91440" bIns="45720" anchor="t" anchorCtr="0"/>
          <a:p>
            <a:pPr algn="just">
              <a:buNone/>
            </a:pPr>
            <a:r>
              <a:rPr lang="en-IN" altLang="x-none" sz="2800" dirty="0"/>
              <a:t>There are many problems in CGI technology:</a:t>
            </a:r>
            <a:endParaRPr lang="en-IN" altLang="x-none" sz="2800" dirty="0"/>
          </a:p>
          <a:p>
            <a:pPr algn="just">
              <a:buNone/>
            </a:pPr>
            <a:endParaRPr lang="en-IN" altLang="x-none" sz="2800" dirty="0"/>
          </a:p>
          <a:p>
            <a:pPr algn="just"/>
            <a:r>
              <a:rPr lang="en-IN" altLang="x-none" sz="2800" dirty="0"/>
              <a:t>If number of clients increases, it takes more time for sending response.</a:t>
            </a:r>
            <a:endParaRPr lang="en-IN" altLang="x-none" sz="2800" dirty="0"/>
          </a:p>
          <a:p>
            <a:pPr algn="just"/>
            <a:r>
              <a:rPr lang="en-IN" altLang="x-none" sz="2800" dirty="0"/>
              <a:t>For each request, it starts a process and Web server is limited to start processes.</a:t>
            </a:r>
            <a:endParaRPr lang="en-IN" altLang="x-none" sz="2800" dirty="0"/>
          </a:p>
          <a:p>
            <a:pPr algn="just"/>
            <a:r>
              <a:rPr lang="en-IN" altLang="x-none" sz="2800" dirty="0"/>
              <a:t>It uses platform dependent language e.g. C, C++, perl.</a:t>
            </a:r>
            <a:endParaRPr lang="en-IN" altLang="x-none" sz="2800" dirty="0"/>
          </a:p>
          <a:p>
            <a:endParaRPr lang="en-IN" altLang="x-none" dirty="0"/>
          </a:p>
        </p:txBody>
      </p:sp>
      <p:sp>
        <p:nvSpPr>
          <p:cNvPr id="7172"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971550" y="1600200"/>
            <a:ext cx="7199630" cy="45262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Servlet Chaining</a:t>
            </a:r>
            <a:endParaRPr lang="en-US"/>
          </a:p>
        </p:txBody>
      </p:sp>
      <p:pic>
        <p:nvPicPr>
          <p:cNvPr id="4" name="Content Placeholder 3"/>
          <p:cNvPicPr>
            <a:picLocks noChangeAspect="1"/>
          </p:cNvPicPr>
          <p:nvPr>
            <p:ph idx="1"/>
          </p:nvPr>
        </p:nvPicPr>
        <p:blipFill>
          <a:blip r:embed="rId1"/>
          <a:stretch>
            <a:fillRect/>
          </a:stretch>
        </p:blipFill>
        <p:spPr>
          <a:xfrm>
            <a:off x="833120" y="2519680"/>
            <a:ext cx="7477125" cy="2686050"/>
          </a:xfrm>
          <a:prstGeom prst="rect">
            <a:avLst/>
          </a:prstGeom>
        </p:spPr>
      </p:pic>
      <p:sp>
        <p:nvSpPr>
          <p:cNvPr id="5" name="Text Box 4"/>
          <p:cNvSpPr txBox="1"/>
          <p:nvPr/>
        </p:nvSpPr>
        <p:spPr>
          <a:xfrm>
            <a:off x="525145" y="1210945"/>
            <a:ext cx="8314055" cy="5281295"/>
          </a:xfrm>
          <a:prstGeom prst="rect">
            <a:avLst/>
          </a:prstGeom>
          <a:noFill/>
        </p:spPr>
        <p:txBody>
          <a:bodyPr wrap="square" rtlCol="0" anchor="t">
            <a:noAutofit/>
          </a:bodyPr>
          <a:p>
            <a:r>
              <a:rPr lang="en-US"/>
              <a:t>Taking the request from a browser window and processing that request by using multiple servlets as a chain is called servlet chaining. In servlet chaining, we perform communication between servlet programs to process the request given by a client.</a:t>
            </a: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All servlet programs that participate in a servlet chaining will use the same request and response objects because they process the same request that is given by the client.</a:t>
            </a:r>
            <a:endParaRPr lang="en-US"/>
          </a:p>
          <a:p>
            <a:r>
              <a:rPr lang="en-US"/>
              <a:t>To perform servlet chaining we need the RequestDispatcher object. </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457200"/>
            <a:ext cx="6848475" cy="2247900"/>
          </a:xfrm>
          <a:prstGeom prst="rect">
            <a:avLst/>
          </a:prstGeom>
        </p:spPr>
      </p:pic>
      <p:sp>
        <p:nvSpPr>
          <p:cNvPr id="5" name="Text Box 4"/>
          <p:cNvSpPr txBox="1"/>
          <p:nvPr/>
        </p:nvSpPr>
        <p:spPr>
          <a:xfrm>
            <a:off x="448310" y="2828290"/>
            <a:ext cx="8390890" cy="2096135"/>
          </a:xfrm>
          <a:prstGeom prst="rect">
            <a:avLst/>
          </a:prstGeom>
          <a:noFill/>
        </p:spPr>
        <p:txBody>
          <a:bodyPr wrap="square" rtlCol="0">
            <a:noAutofit/>
          </a:bodyPr>
          <a:p>
            <a:pPr algn="just"/>
            <a:r>
              <a:rPr lang="en-US"/>
              <a:t>Here servlet1 should use ServletContext object based RequestDispatcher object.</a:t>
            </a:r>
            <a:endParaRPr lang="en-US"/>
          </a:p>
          <a:p>
            <a:pPr algn="just"/>
            <a:endParaRPr lang="en-US"/>
          </a:p>
          <a:p>
            <a:pPr algn="just"/>
            <a:r>
              <a:rPr lang="en-US"/>
              <a:t>The request object based RequestDispatcher object expects that the source servlet program and destination web resource program must be in the same web application. The ServletContext object-based RequestDispatcher object allows to keep the source servlet program and destination web resource program either in the same web application or in two different web applications of the same server but they cannot be there in two different web application of two different servers.</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304800"/>
            <a:ext cx="7010400" cy="2076450"/>
          </a:xfrm>
          <a:prstGeom prst="rect">
            <a:avLst/>
          </a:prstGeom>
        </p:spPr>
      </p:pic>
      <p:sp>
        <p:nvSpPr>
          <p:cNvPr id="5" name="Text Box 4"/>
          <p:cNvSpPr txBox="1"/>
          <p:nvPr/>
        </p:nvSpPr>
        <p:spPr>
          <a:xfrm>
            <a:off x="762000" y="2446020"/>
            <a:ext cx="8153400" cy="3553460"/>
          </a:xfrm>
          <a:prstGeom prst="rect">
            <a:avLst/>
          </a:prstGeom>
          <a:noFill/>
        </p:spPr>
        <p:txBody>
          <a:bodyPr wrap="square" rtlCol="0" anchor="t">
            <a:noAutofit/>
          </a:bodyPr>
          <a:p>
            <a:pPr algn="just"/>
            <a:r>
              <a:rPr lang="en-US"/>
              <a:t>This kind of servlet chaining is not possible with the RequestDispatcher object, we need to use the Send Redirection concept. So, servlet chaining is all about performing servlet-servlet communication or we can say inter-servlet communication.</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Request Redirection in Servlet</a:t>
            </a:r>
            <a:endParaRPr lang="en-US"/>
          </a:p>
        </p:txBody>
      </p:sp>
      <p:sp>
        <p:nvSpPr>
          <p:cNvPr id="3" name="Content Placeholder 2"/>
          <p:cNvSpPr>
            <a:spLocks noGrp="1"/>
          </p:cNvSpPr>
          <p:nvPr>
            <p:ph idx="1"/>
          </p:nvPr>
        </p:nvSpPr>
        <p:spPr/>
        <p:txBody>
          <a:bodyPr/>
          <a:p>
            <a:pPr marL="0" indent="0">
              <a:buNone/>
            </a:pPr>
            <a:endParaRPr lang="en-US" sz="1800"/>
          </a:p>
          <a:p>
            <a:r>
              <a:rPr lang="en-US" sz="1800"/>
              <a:t>The process of bypassing the request from one web application to another web application is called Request Redirection. In web applications, we are able to achieve Request Redirection by using Send Redirect Mechanism.</a:t>
            </a:r>
            <a:endParaRPr lang="en-US" sz="1800"/>
          </a:p>
          <a:p>
            <a:r>
              <a:rPr lang="en-US" sz="1800"/>
              <a:t>To perform Request Redirection, if we use Send Redirect Mechanism no need to use Hyperlinks, not required to set status code and Response Header values to the Response Format, but we need to use the following method:</a:t>
            </a:r>
            <a:endParaRPr lang="en-US" sz="1800"/>
          </a:p>
          <a:p>
            <a:endParaRPr lang="en-US" sz="1800"/>
          </a:p>
          <a:p>
            <a:r>
              <a:rPr lang="en-US" sz="1800"/>
              <a:t>Syntax: public void sendRedirect(String url)</a:t>
            </a:r>
            <a:endParaRPr lang="en-US" sz="1800"/>
          </a:p>
          <a:p>
            <a:endParaRPr lang="en-US" sz="1800"/>
          </a:p>
          <a:p>
            <a:r>
              <a:rPr lang="en-US" sz="1800"/>
              <a:t>The sendRedirect() method is used to redirects the response to another resource. It is the method of HttpServletResponse interface. It makes the browser to create a new request to get to the resource. The client can directly see the new URL in the browser. It accepts both the relative and absolute URL so that it can work both inside and outside the server.</a:t>
            </a:r>
            <a:endParaRPr lang="en-US"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22605" y="1600200"/>
            <a:ext cx="8097520" cy="45262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18490" y="2062480"/>
            <a:ext cx="7905750" cy="36004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14045" y="2586355"/>
            <a:ext cx="7915275" cy="25527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8965" y="2486660"/>
            <a:ext cx="7924800" cy="27527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81000" y="228600"/>
            <a:ext cx="8229600" cy="2630170"/>
          </a:xfrm>
          <a:prstGeom prst="rect">
            <a:avLst/>
          </a:prstGeom>
        </p:spPr>
      </p:pic>
      <p:pic>
        <p:nvPicPr>
          <p:cNvPr id="5" name="Picture 4"/>
          <p:cNvPicPr>
            <a:picLocks noChangeAspect="1"/>
          </p:cNvPicPr>
          <p:nvPr/>
        </p:nvPicPr>
        <p:blipFill>
          <a:blip r:embed="rId2"/>
          <a:stretch>
            <a:fillRect/>
          </a:stretch>
        </p:blipFill>
        <p:spPr>
          <a:xfrm>
            <a:off x="95250" y="1228725"/>
            <a:ext cx="8953500" cy="4400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itle 1"/>
          <p:cNvSpPr>
            <a:spLocks noGrp="1"/>
          </p:cNvSpPr>
          <p:nvPr>
            <p:ph type="title"/>
          </p:nvPr>
        </p:nvSpPr>
        <p:spPr/>
        <p:txBody>
          <a:bodyPr vert="horz" wrap="square" lIns="91440" tIns="45720" rIns="91440" bIns="45720" anchor="ctr" anchorCtr="0"/>
          <a:p>
            <a:br>
              <a:rPr lang="en-IN" altLang="x-none" sz="3600" dirty="0"/>
            </a:br>
            <a:r>
              <a:rPr lang="en-IN" altLang="x-none" sz="3600" dirty="0"/>
              <a:t>Advantage of Servlet</a:t>
            </a:r>
            <a:br>
              <a:rPr lang="en-IN" altLang="x-none" sz="3600" dirty="0"/>
            </a:br>
            <a:br>
              <a:rPr lang="en-IN" altLang="x-none" sz="3600" dirty="0"/>
            </a:br>
            <a:endParaRPr lang="en-IN" altLang="x-none" sz="3600" dirty="0"/>
          </a:p>
        </p:txBody>
      </p:sp>
      <p:sp>
        <p:nvSpPr>
          <p:cNvPr id="8195" name="Content Placeholder 2"/>
          <p:cNvSpPr>
            <a:spLocks noGrp="1"/>
          </p:cNvSpPr>
          <p:nvPr>
            <p:ph idx="1"/>
          </p:nvPr>
        </p:nvSpPr>
        <p:spPr/>
        <p:txBody>
          <a:bodyPr vert="horz" wrap="square" lIns="91440" tIns="45720" rIns="91440" bIns="45720" anchor="t" anchorCtr="0"/>
          <a:p>
            <a:pPr algn="just"/>
            <a:r>
              <a:rPr lang="en-IN" altLang="x-none" sz="2800" dirty="0"/>
              <a:t>The web container creates threads for handling the multiple requests to the servlet. </a:t>
            </a:r>
            <a:endParaRPr lang="en-IN" altLang="x-none" sz="2800" dirty="0"/>
          </a:p>
          <a:p>
            <a:pPr algn="just"/>
            <a:endParaRPr lang="en-IN" altLang="x-none" sz="2800" dirty="0"/>
          </a:p>
          <a:p>
            <a:pPr algn="just"/>
            <a:r>
              <a:rPr lang="en-IN" altLang="x-none" sz="2800" dirty="0"/>
              <a:t>Threads have a lot of benefits over the Processes such as they share a common memory area, lightweight, cost of communication between the threads are low. </a:t>
            </a:r>
            <a:endParaRPr lang="en-IN" altLang="x-none" sz="2800" dirty="0"/>
          </a:p>
        </p:txBody>
      </p:sp>
      <p:sp>
        <p:nvSpPr>
          <p:cNvPr id="8196"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ServletConfig Interface </a:t>
            </a:r>
            <a:endParaRPr lang="en-US"/>
          </a:p>
        </p:txBody>
      </p:sp>
      <p:sp>
        <p:nvSpPr>
          <p:cNvPr id="3" name="Content Placeholder 2"/>
          <p:cNvSpPr>
            <a:spLocks noGrp="1"/>
          </p:cNvSpPr>
          <p:nvPr>
            <p:ph idx="1"/>
          </p:nvPr>
        </p:nvSpPr>
        <p:spPr>
          <a:xfrm>
            <a:off x="457200" y="1295400"/>
            <a:ext cx="8229600" cy="4525963"/>
          </a:xfrm>
        </p:spPr>
        <p:txBody>
          <a:bodyPr/>
          <a:p>
            <a:pPr algn="just"/>
            <a:r>
              <a:rPr lang="en-US" sz="1800"/>
              <a:t>ServletConfig is an object, it’ll store all the configuration details of a specific servlet, where the configuration details include the logical name of the servlet, initialization parameters, reference of ServletContext object, and so on. </a:t>
            </a:r>
            <a:endParaRPr lang="en-US" sz="1800"/>
          </a:p>
          <a:p>
            <a:pPr algn="just"/>
            <a:r>
              <a:rPr lang="en-IN" altLang="en-US" sz="1800"/>
              <a:t>I</a:t>
            </a:r>
            <a:r>
              <a:rPr lang="en-US" sz="1800"/>
              <a:t>t’ll provide the entire view of a specific servlet. In the web application, the container will prepare ServletConfig objects individually to every and each servlet. </a:t>
            </a:r>
            <a:endParaRPr lang="en-US" sz="1800"/>
          </a:p>
          <a:p>
            <a:pPr algn="just"/>
            <a:r>
              <a:rPr lang="en-IN" altLang="en-US" sz="1800"/>
              <a:t>T</a:t>
            </a:r>
            <a:r>
              <a:rPr lang="en-US" sz="1800"/>
              <a:t>he container will prepare ServletCofig object immediately after servlet instantiation and just before calling init() method in servlet initialization. The container will destroy the ServletConfig object just before servlet de-instantiation. Due to the above reasons, the life cycle of the ServletConfig object is up to a specific servlet.</a:t>
            </a:r>
            <a:endParaRPr lang="en-US" sz="1800"/>
          </a:p>
          <a:p>
            <a:pPr algn="just"/>
            <a:endParaRPr lang="en-US" sz="1800"/>
          </a:p>
          <a:p>
            <a:pPr algn="just"/>
            <a:r>
              <a:rPr lang="en-US" sz="1800"/>
              <a:t>If we declare any data in the ServletConfig object then that data is going to be shared up to the respective servlet. Due to the above reasons, the scope of the ServletConfig object is up to a particular servlet.</a:t>
            </a:r>
            <a:endParaRPr 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1066800"/>
            <a:ext cx="8229600" cy="5959475"/>
          </a:xfrm>
        </p:spPr>
        <p:txBody>
          <a:bodyPr/>
          <a:p>
            <a:pPr algn="just"/>
            <a:r>
              <a:rPr lang="en-US" sz="1800"/>
              <a:t>ServletConfig object can be created and removed only by the server, not by the programmer. </a:t>
            </a:r>
            <a:endParaRPr lang="en-US" sz="1800"/>
          </a:p>
          <a:p>
            <a:pPr algn="just"/>
            <a:r>
              <a:rPr lang="en-US" sz="1800"/>
              <a:t>ServletConfig object is created when the client sends the request to the particular servlet and when the servlet object is created. </a:t>
            </a:r>
            <a:endParaRPr lang="en-US" sz="1800"/>
          </a:p>
          <a:p>
            <a:pPr algn="just"/>
            <a:r>
              <a:rPr lang="en-US" sz="1800"/>
              <a:t>ServletConfig object will be removed by the server when we close the server or when the servlet is deleted from the project.</a:t>
            </a:r>
            <a:endParaRPr lang="en-US" sz="1800"/>
          </a:p>
          <a:p>
            <a:pPr algn="just"/>
            <a:r>
              <a:rPr lang="en-US" sz="1800"/>
              <a:t> One ServletConfig object is created for one Servlet it means in one project we can contain multiple ServletConfig objects based on the multiple servlets available. </a:t>
            </a:r>
            <a:endParaRPr lang="en-US" sz="1800"/>
          </a:p>
          <a:p>
            <a:pPr algn="just"/>
            <a:r>
              <a:rPr lang="en-US" sz="1800"/>
              <a:t>This servletConfig object can be used only by the particular servlet which contains the ServletConfig object. </a:t>
            </a:r>
            <a:endParaRPr lang="en-US" sz="1800"/>
          </a:p>
          <a:p>
            <a:pPr algn="just"/>
            <a:r>
              <a:rPr lang="en-US" sz="1800"/>
              <a:t>But the ServletConfig object of one servlet cannot be used by any other servlet which maybe belongs to the same or other projects.</a:t>
            </a:r>
            <a:endParaRPr lang="en-US" sz="1800"/>
          </a:p>
          <a:p>
            <a:pPr algn="just"/>
            <a:r>
              <a:rPr lang="en-IN" altLang="en-US" sz="1800"/>
              <a:t>Advantage: No need to update in web.xml if any changes occur.</a:t>
            </a:r>
            <a:endParaRPr lang="en-IN" altLang="en-US" sz="1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marL="0" indent="0" algn="just">
              <a:buNone/>
            </a:pPr>
            <a:r>
              <a:rPr lang="en-US" sz="1800"/>
              <a:t>ServletConfig methods</a:t>
            </a:r>
            <a:endParaRPr lang="en-US" sz="1800"/>
          </a:p>
          <a:p>
            <a:pPr algn="just"/>
            <a:r>
              <a:rPr lang="en-US" sz="1800"/>
              <a:t>getInitParameter(java.lang.String name): It is used to return a String containing the value of the named initialization parameter, or null if the parameter does not exist.</a:t>
            </a:r>
            <a:endParaRPr lang="en-US" sz="1800"/>
          </a:p>
          <a:p>
            <a:pPr algn="just"/>
            <a:r>
              <a:rPr lang="en-US" sz="1800"/>
              <a:t>getInitParameterNames(): It returns the names of the servlet’s initialization parameters as an Enumeration of String objects, or an empty Enumeration if the servlet has no initialization parameters.</a:t>
            </a:r>
            <a:endParaRPr lang="en-US" sz="1800"/>
          </a:p>
          <a:p>
            <a:pPr algn="just"/>
            <a:r>
              <a:rPr lang="en-US" sz="1800"/>
              <a:t>getServletContext(): It returns a reference to the ServletContext in which the caller is executing.</a:t>
            </a:r>
            <a:endParaRPr lang="en-US" sz="1800"/>
          </a:p>
          <a:p>
            <a:pPr algn="just"/>
            <a:r>
              <a:rPr lang="en-US" sz="1800"/>
              <a:t>getServletName(): It returns the name of this servlet instance.</a:t>
            </a:r>
            <a:endParaRPr lang="en-US" sz="1800"/>
          </a:p>
          <a:p>
            <a:pPr marL="0" indent="0" algn="just">
              <a:buNone/>
            </a:pPr>
            <a:endParaRPr lang="en-IN" altLang="en-US" sz="1800"/>
          </a:p>
          <a:p>
            <a:pPr marL="0" indent="0" algn="just">
              <a:buNone/>
            </a:pPr>
            <a:r>
              <a:rPr lang="en-IN" altLang="en-US" sz="1800"/>
              <a:t>Syntax:</a:t>
            </a:r>
            <a:endParaRPr lang="en-US" sz="1800"/>
          </a:p>
          <a:p>
            <a:pPr marL="0" indent="0" algn="just">
              <a:buNone/>
            </a:pPr>
            <a:r>
              <a:rPr lang="en-US" sz="1800"/>
              <a:t>ServletConfig config = getServletConfig();</a:t>
            </a:r>
            <a:endParaRPr lang="en-US" sz="1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33475" y="1600200"/>
            <a:ext cx="6875780" cy="45262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88440" y="1600200"/>
            <a:ext cx="6165850" cy="452628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95095" y="2524760"/>
            <a:ext cx="6353175" cy="26765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17"/>
            <a:ext cx="8229600" cy="1143000"/>
          </a:xfrm>
        </p:spPr>
        <p:txBody>
          <a:bodyPr/>
          <a:p>
            <a:r>
              <a:rPr lang="en-US">
                <a:sym typeface="+mn-ea"/>
              </a:rPr>
              <a:t>ServletContext Interface</a:t>
            </a:r>
            <a:endParaRPr lang="en-US"/>
          </a:p>
        </p:txBody>
      </p:sp>
      <p:sp>
        <p:nvSpPr>
          <p:cNvPr id="3" name="Content Placeholder 2"/>
          <p:cNvSpPr>
            <a:spLocks noGrp="1"/>
          </p:cNvSpPr>
          <p:nvPr>
            <p:ph idx="1"/>
          </p:nvPr>
        </p:nvSpPr>
        <p:spPr>
          <a:xfrm>
            <a:off x="609600" y="1524000"/>
            <a:ext cx="8229600" cy="4525963"/>
          </a:xfrm>
        </p:spPr>
        <p:txBody>
          <a:bodyPr/>
          <a:p>
            <a:pPr algn="just"/>
            <a:r>
              <a:rPr lang="en-US" sz="1800"/>
              <a:t>ServletContext is an object, it will manage all the context details of a particular web application, where the context details include the logical name of the web application and context parameters, and so on. </a:t>
            </a:r>
            <a:endParaRPr lang="en-US" sz="1800"/>
          </a:p>
          <a:p>
            <a:pPr algn="just"/>
            <a:r>
              <a:rPr lang="en-IN" altLang="en-US" sz="1800"/>
              <a:t>I</a:t>
            </a:r>
            <a:r>
              <a:rPr lang="en-US" sz="1800"/>
              <a:t>t will provide a complete view of a particular web application. ServletContext object will be prepared by the container the moment when we start the server i.e. the time when we deploy the web application.</a:t>
            </a:r>
            <a:endParaRPr lang="en-US" sz="1800"/>
          </a:p>
          <a:p>
            <a:pPr algn="just"/>
            <a:r>
              <a:rPr lang="en-US" sz="1800"/>
              <a:t>ServletContext object will be destroyed by the container when we shut down the server i.e. the time when we un-deploy the web application. </a:t>
            </a:r>
            <a:endParaRPr lang="en-US" sz="1800"/>
          </a:p>
          <a:p>
            <a:pPr algn="just"/>
            <a:r>
              <a:rPr lang="en-US" sz="1800"/>
              <a:t>Due to the above reasons, the life of the ServletContext object is almost all the life of the respective web application.</a:t>
            </a:r>
            <a:endParaRPr lang="en-US" sz="1800"/>
          </a:p>
          <a:p>
            <a:pPr algn="just"/>
            <a:r>
              <a:rPr lang="en-US" sz="1800"/>
              <a:t> If we declare any data in the ServletContext object then that data will be shared with all the number of resources that are available in the present web application. Due to the above reason, ServletContext will provide more shareability. </a:t>
            </a:r>
            <a:endParaRPr lang="en-US" sz="1800"/>
          </a:p>
          <a:p>
            <a:pPr algn="just"/>
            <a:endParaRPr lang="en-US"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1800">
                <a:sym typeface="+mn-ea"/>
              </a:rPr>
              <a:t>In web applications, the container will prepare ServletContext object irrespective of getting requests from the client. In the web application, ServletContext will allow both parameters and attributes data. Due to the above reason, ServletContext will allow both Static Inclusion and Dynamic Inclusion of data.</a:t>
            </a:r>
            <a:endParaRPr lang="en-US" sz="1800"/>
          </a:p>
          <a:p>
            <a:pPr algn="just"/>
            <a:r>
              <a:rPr lang="en-US" sz="1800"/>
              <a:t>ServletContext objects can be created and removed only by the server, not by the programmer. </a:t>
            </a:r>
            <a:endParaRPr lang="en-US" sz="1800"/>
          </a:p>
          <a:p>
            <a:pPr algn="just"/>
            <a:r>
              <a:rPr lang="en-US" sz="1800"/>
              <a:t>ServletContext object is created at the time of deploying the project. ServletContext object will be removed by the server when we un-deploy the project. </a:t>
            </a:r>
            <a:endParaRPr lang="en-US" sz="1800"/>
          </a:p>
          <a:p>
            <a:pPr algn="just"/>
            <a:r>
              <a:rPr lang="en-US" sz="1800"/>
              <a:t>One servletContext object is created from one project. </a:t>
            </a:r>
            <a:endParaRPr lang="en-US" sz="1800"/>
          </a:p>
          <a:p>
            <a:pPr algn="just"/>
            <a:r>
              <a:rPr lang="en-US" sz="1800"/>
              <a:t>The ServletContext object can be used by all the servlets which belong to the particular project. But ServletContext object of one project cannot be used by a servlet which belongs to another project.</a:t>
            </a:r>
            <a:endParaRPr lang="en-US" sz="1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marL="0" indent="0">
              <a:buNone/>
            </a:pPr>
            <a:r>
              <a:rPr lang="en-US" sz="2000"/>
              <a:t>Usage of ServletContext Object</a:t>
            </a:r>
            <a:endParaRPr lang="en-US" sz="2000"/>
          </a:p>
          <a:p>
            <a:r>
              <a:rPr lang="en-US" sz="2000"/>
              <a:t>It provides an interface between the container and the servlet.</a:t>
            </a:r>
            <a:endParaRPr lang="en-US" sz="2000"/>
          </a:p>
          <a:p>
            <a:r>
              <a:rPr lang="en-US" sz="2000"/>
              <a:t>It is used to get configuration information from the web.xml file.</a:t>
            </a:r>
            <a:endParaRPr lang="en-US" sz="2000"/>
          </a:p>
          <a:p>
            <a:r>
              <a:rPr lang="en-US" sz="2000"/>
              <a:t>It is used to set, get, or remove attributes from the web.xml file.</a:t>
            </a:r>
            <a:endParaRPr lang="en-US" sz="2000"/>
          </a:p>
          <a:p>
            <a:r>
              <a:rPr lang="en-US" sz="2000"/>
              <a:t>It is used to provide inter-application communication.</a:t>
            </a:r>
            <a:endParaRPr lang="en-US" sz="2000"/>
          </a:p>
          <a:p>
            <a:endParaRPr lang="en-US" sz="2000"/>
          </a:p>
          <a:p>
            <a:pPr marL="0" indent="0">
              <a:buNone/>
            </a:pPr>
            <a:r>
              <a:rPr lang="en-IN" altLang="en-US" sz="2000"/>
              <a:t>Syntax:</a:t>
            </a:r>
            <a:endParaRPr lang="en-IN" altLang="en-US" sz="2000"/>
          </a:p>
          <a:p>
            <a:pPr marL="0" indent="0">
              <a:buNone/>
            </a:pPr>
            <a:r>
              <a:rPr lang="en-IN" altLang="en-US" sz="2000"/>
              <a:t>ServletContext context = config.getServletContext();</a:t>
            </a:r>
            <a:endParaRPr lang="en-IN" altLang="en-US" sz="2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Methods of ServletContext</a:t>
            </a:r>
            <a:endParaRPr lang="en-US"/>
          </a:p>
        </p:txBody>
      </p:sp>
      <p:sp>
        <p:nvSpPr>
          <p:cNvPr id="3" name="Content Placeholder 2"/>
          <p:cNvSpPr>
            <a:spLocks noGrp="1"/>
          </p:cNvSpPr>
          <p:nvPr>
            <p:ph idx="1"/>
          </p:nvPr>
        </p:nvSpPr>
        <p:spPr/>
        <p:txBody>
          <a:bodyPr/>
          <a:p>
            <a:r>
              <a:rPr lang="en-US" sz="1800"/>
              <a:t>public String getInitParameter(String name): It is used to get the particular context parameter value from ServletContext.</a:t>
            </a:r>
            <a:endParaRPr lang="en-US" sz="1800"/>
          </a:p>
          <a:p>
            <a:r>
              <a:rPr lang="en-US" sz="1800"/>
              <a:t>public Enumeration getInitParameterNames(): It is used to get all the context parameter names from ServletContext object.</a:t>
            </a:r>
            <a:endParaRPr lang="en-US" sz="1800"/>
          </a:p>
          <a:p>
            <a:r>
              <a:rPr lang="en-US" sz="1800"/>
              <a:t>public void setAttribute(String name, Object value): In the web application, the ServletContext object is able to allow attributes. To set an attribute on the ServletContext object we will use this method.</a:t>
            </a:r>
            <a:endParaRPr lang="en-US" sz="1800"/>
          </a:p>
          <a:p>
            <a:r>
              <a:rPr lang="en-US" sz="1800"/>
              <a:t>public Object getAttribute(String name): It is used to get an attribute from the ServletContext object.</a:t>
            </a:r>
            <a:endParaRPr lang="en-US" sz="1800"/>
          </a:p>
          <a:p>
            <a:r>
              <a:rPr lang="en-US" sz="1800"/>
              <a:t>public void removeAttribute(String name): It is used to remove an attribute from the ServletContext object.</a:t>
            </a:r>
            <a:endParaRPr lang="en-US" sz="1800"/>
          </a:p>
          <a:p>
            <a:r>
              <a:rPr lang="en-US" sz="1800"/>
              <a:t>public Enumeration getAttributeNames(): It is used to get all the names of attributes from the ServletContext obj</a:t>
            </a:r>
            <a:endParaRPr lang="en-US"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itle 1"/>
          <p:cNvSpPr>
            <a:spLocks noGrp="1"/>
          </p:cNvSpPr>
          <p:nvPr>
            <p:ph type="title"/>
          </p:nvPr>
        </p:nvSpPr>
        <p:spPr/>
        <p:txBody>
          <a:bodyPr vert="horz" wrap="square" lIns="91440" tIns="45720" rIns="91440" bIns="45720" anchor="ctr" anchorCtr="0"/>
          <a:p>
            <a:endParaRPr lang="en-IN" altLang="x-none" dirty="0"/>
          </a:p>
        </p:txBody>
      </p:sp>
      <p:sp>
        <p:nvSpPr>
          <p:cNvPr id="9219" name="Content Placeholder 2"/>
          <p:cNvSpPr>
            <a:spLocks noGrp="1"/>
          </p:cNvSpPr>
          <p:nvPr>
            <p:ph idx="1"/>
          </p:nvPr>
        </p:nvSpPr>
        <p:spPr/>
        <p:txBody>
          <a:bodyPr vert="horz" wrap="square" lIns="91440" tIns="45720" rIns="91440" bIns="45720" anchor="t" anchorCtr="0"/>
          <a:p>
            <a:endParaRPr lang="en-IN" altLang="x-none" dirty="0"/>
          </a:p>
        </p:txBody>
      </p:sp>
      <p:sp>
        <p:nvSpPr>
          <p:cNvPr id="9220"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pic>
        <p:nvPicPr>
          <p:cNvPr id="9221" name="Picture 2" descr="advantage of servlet"/>
          <p:cNvPicPr>
            <a:picLocks noChangeAspect="1"/>
          </p:cNvPicPr>
          <p:nvPr/>
        </p:nvPicPr>
        <p:blipFill>
          <a:blip r:embed="rId1"/>
          <a:stretch>
            <a:fillRect/>
          </a:stretch>
        </p:blipFill>
        <p:spPr>
          <a:xfrm>
            <a:off x="838200" y="1905000"/>
            <a:ext cx="6423025" cy="327660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4520" y="1976755"/>
            <a:ext cx="7934325" cy="37719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296670" y="937260"/>
            <a:ext cx="6263640" cy="55968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700020" y="2772410"/>
            <a:ext cx="3743325" cy="21812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0010" y="758825"/>
            <a:ext cx="7766050" cy="536765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77545" y="1168400"/>
            <a:ext cx="7163435" cy="495808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609600"/>
            <a:ext cx="7747635" cy="52463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33400" y="381000"/>
            <a:ext cx="7633335" cy="54419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65480" y="685800"/>
            <a:ext cx="6971665" cy="514731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685800"/>
            <a:ext cx="6988175" cy="51212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685800"/>
            <a:ext cx="7518400" cy="50044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itle 1"/>
          <p:cNvSpPr>
            <a:spLocks noGrp="1"/>
          </p:cNvSpPr>
          <p:nvPr>
            <p:ph type="title"/>
          </p:nvPr>
        </p:nvSpPr>
        <p:spPr/>
        <p:txBody>
          <a:bodyPr vert="horz" wrap="square" lIns="91440" tIns="45720" rIns="91440" bIns="45720" anchor="ctr" anchorCtr="0"/>
          <a:p>
            <a:endParaRPr lang="en-IN" altLang="x-none" dirty="0"/>
          </a:p>
        </p:txBody>
      </p:sp>
      <p:sp>
        <p:nvSpPr>
          <p:cNvPr id="10243" name="Content Placeholder 2"/>
          <p:cNvSpPr>
            <a:spLocks noGrp="1"/>
          </p:cNvSpPr>
          <p:nvPr>
            <p:ph idx="1"/>
          </p:nvPr>
        </p:nvSpPr>
        <p:spPr/>
        <p:txBody>
          <a:bodyPr vert="horz" wrap="square" lIns="91440" tIns="45720" rIns="91440" bIns="45720" anchor="t" anchorCtr="0"/>
          <a:p>
            <a:pPr algn="just">
              <a:buNone/>
            </a:pPr>
            <a:r>
              <a:rPr lang="en-IN" altLang="x-none" sz="2400" dirty="0"/>
              <a:t>The basic benefits of servlet are as follows:</a:t>
            </a:r>
            <a:endParaRPr lang="en-IN" altLang="x-none" sz="2400" b="1" dirty="0"/>
          </a:p>
          <a:p>
            <a:pPr algn="just"/>
            <a:r>
              <a:rPr lang="en-IN" altLang="x-none" sz="2400" b="1" dirty="0"/>
              <a:t>Better performance:</a:t>
            </a:r>
            <a:r>
              <a:rPr lang="en-IN" altLang="x-none" sz="2400" dirty="0"/>
              <a:t> because it creates a thread for each request not process.</a:t>
            </a:r>
            <a:endParaRPr lang="en-IN" altLang="x-none" sz="2400" dirty="0"/>
          </a:p>
          <a:p>
            <a:pPr algn="just"/>
            <a:endParaRPr lang="en-IN" altLang="x-none" sz="2400" dirty="0"/>
          </a:p>
          <a:p>
            <a:pPr algn="just"/>
            <a:r>
              <a:rPr lang="en-IN" altLang="x-none" sz="2400" b="1" dirty="0"/>
              <a:t>Portability:</a:t>
            </a:r>
            <a:r>
              <a:rPr lang="en-IN" altLang="x-none" sz="2400" dirty="0"/>
              <a:t> because it uses java language.</a:t>
            </a:r>
            <a:endParaRPr lang="en-IN" altLang="x-none" sz="2400" dirty="0"/>
          </a:p>
          <a:p>
            <a:pPr algn="just"/>
            <a:endParaRPr lang="en-IN" altLang="x-none" sz="2400" dirty="0"/>
          </a:p>
          <a:p>
            <a:pPr algn="just"/>
            <a:r>
              <a:rPr lang="en-IN" altLang="x-none" sz="2400" b="1" dirty="0"/>
              <a:t>Robust:</a:t>
            </a:r>
            <a:r>
              <a:rPr lang="en-IN" altLang="x-none" sz="2400" dirty="0"/>
              <a:t> Servlets are managed by JVM so we don't need to worry about memory leak, garbage collection etc.</a:t>
            </a:r>
            <a:endParaRPr lang="en-IN" altLang="x-none" sz="2400" dirty="0"/>
          </a:p>
          <a:p>
            <a:pPr algn="just"/>
            <a:endParaRPr lang="en-IN" altLang="x-none" sz="2400" dirty="0"/>
          </a:p>
          <a:p>
            <a:pPr algn="just"/>
            <a:r>
              <a:rPr lang="en-IN" altLang="x-none" sz="2400" b="1" dirty="0"/>
              <a:t>Secure:</a:t>
            </a:r>
            <a:r>
              <a:rPr lang="en-IN" altLang="x-none" sz="2400" dirty="0"/>
              <a:t> because it uses java language</a:t>
            </a:r>
            <a:endParaRPr lang="en-IN" altLang="x-none" sz="2800" dirty="0"/>
          </a:p>
          <a:p>
            <a:endParaRPr lang="en-IN" altLang="x-none" dirty="0"/>
          </a:p>
        </p:txBody>
      </p:sp>
      <p:sp>
        <p:nvSpPr>
          <p:cNvPr id="10244" name="Footer Placeholder 3"/>
          <p:cNvSpPr txBox="1">
            <a:spLocks noGrp="1"/>
          </p:cNvSpPr>
          <p:nvPr>
            <p:ph type="ftr" sz="quarter" idx="11"/>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endParaRPr sz="10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96545" y="533400"/>
            <a:ext cx="7997825" cy="52533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41020" y="741045"/>
            <a:ext cx="6952615" cy="538543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81000" y="457200"/>
            <a:ext cx="7630795" cy="512127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85495" y="1600835"/>
            <a:ext cx="7572375" cy="45243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344295" y="1600200"/>
            <a:ext cx="6454775" cy="452628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25120" y="597535"/>
            <a:ext cx="7189470" cy="552894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457200" y="381000"/>
            <a:ext cx="6511925" cy="452628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685800"/>
            <a:ext cx="5982335" cy="452628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609600" y="381000"/>
            <a:ext cx="7857490" cy="538543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2400" y="381000"/>
            <a:ext cx="8213725" cy="5375910"/>
          </a:xfrm>
          <a:prstGeom prst="rect">
            <a:avLst/>
          </a:prstGeom>
        </p:spPr>
      </p:pic>
    </p:spTree>
  </p:cSld>
  <p:clrMapOvr>
    <a:masterClrMapping/>
  </p:clrMapOvr>
</p:sld>
</file>

<file path=ppt/theme/theme1.xml><?xml version="1.0" encoding="utf-8"?>
<a:theme xmlns:a="http://schemas.openxmlformats.org/drawingml/2006/main" name="Master">
  <a:themeElements>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alpha val="50000"/>
          </a:srgbClr>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8080">
            <a:alpha val="50000"/>
          </a:srgbClr>
        </a:solidFill>
        <a:ln w="12700"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Template>
  <TotalTime>0</TotalTime>
  <Words>18655</Words>
  <Application>WPS Presentation</Application>
  <PresentationFormat>On-screen Show (4:3)</PresentationFormat>
  <Paragraphs>473</Paragraphs>
  <Slides>145</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145</vt:i4>
      </vt:variant>
    </vt:vector>
  </HeadingPairs>
  <TitlesOfParts>
    <vt:vector size="156" baseType="lpstr">
      <vt:lpstr>Arial</vt:lpstr>
      <vt:lpstr>SimSun</vt:lpstr>
      <vt:lpstr>Wingdings</vt:lpstr>
      <vt:lpstr>Microsoft YaHei</vt:lpstr>
      <vt:lpstr>Arial Unicode MS</vt:lpstr>
      <vt:lpstr>Calibri</vt:lpstr>
      <vt:lpstr>Garamond</vt:lpstr>
      <vt:lpstr>Arial Unicode MS</vt:lpstr>
      <vt:lpstr>Lucida Sans Typewriter</vt:lpstr>
      <vt:lpstr>Times New Roman</vt:lpstr>
      <vt:lpstr>Master</vt:lpstr>
      <vt:lpstr> Server-side Programming: Java Servlets</vt:lpstr>
      <vt:lpstr>What is a Servlet? </vt:lpstr>
      <vt:lpstr>PowerPoint 演示文稿</vt:lpstr>
      <vt:lpstr>CGI(Commmon Gateway Interface) </vt:lpstr>
      <vt:lpstr>PowerPoint 演示文稿</vt:lpstr>
      <vt:lpstr>Disadvantages of CGI </vt:lpstr>
      <vt:lpstr> Advantage of Servlet  </vt:lpstr>
      <vt:lpstr>PowerPoint 演示文稿</vt:lpstr>
      <vt:lpstr>PowerPoint 演示文稿</vt:lpstr>
      <vt:lpstr>Benefits of servlet</vt:lpstr>
      <vt:lpstr>Java Servlet</vt:lpstr>
      <vt:lpstr>Anatomy of a Servlet</vt:lpstr>
      <vt:lpstr>PowerPoint 演示文稿</vt:lpstr>
      <vt:lpstr>PowerPoint 演示文稿</vt:lpstr>
      <vt:lpstr>Anatomy of a Servlet</vt:lpstr>
      <vt:lpstr>Server-side Programming</vt:lpstr>
      <vt:lpstr>Server-side Programming</vt:lpstr>
      <vt:lpstr>Servlet Overview</vt:lpstr>
      <vt:lpstr>Servlet Overview Reading Data from a Client  </vt:lpstr>
      <vt:lpstr>PowerPoint 演示文稿</vt:lpstr>
      <vt:lpstr>PowerPoint 演示文稿</vt:lpstr>
      <vt:lpstr>PowerPoint 演示文稿</vt:lpstr>
      <vt:lpstr>Example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Deployment Descriptor or web.xml file:</vt:lpstr>
      <vt:lpstr>PowerPoint 演示文稿</vt:lpstr>
      <vt:lpstr>Directory Heirarchy</vt:lpstr>
      <vt:lpstr>SSI</vt:lpstr>
      <vt:lpstr>PowerPoint 演示文稿</vt:lpstr>
      <vt:lpstr>PowerPoint 演示文稿</vt:lpstr>
      <vt:lpstr>PowerPoint 演示文稿</vt:lpstr>
      <vt:lpstr>PowerPoint 演示文稿</vt:lpstr>
      <vt:lpstr>PowerPoint 演示文稿</vt:lpstr>
      <vt:lpstr>PowerPoint 演示文稿</vt:lpstr>
      <vt:lpstr>RequestDispatcher in Servlet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Servlet Chaining</vt:lpstr>
      <vt:lpstr>PowerPoint 演示文稿</vt:lpstr>
      <vt:lpstr>PowerPoint 演示文稿</vt:lpstr>
      <vt:lpstr>Request Redirection in Servlet</vt:lpstr>
      <vt:lpstr>PowerPoint 演示文稿</vt:lpstr>
      <vt:lpstr>PowerPoint 演示文稿</vt:lpstr>
      <vt:lpstr>PowerPoint 演示文稿</vt:lpstr>
      <vt:lpstr>PowerPoint 演示文稿</vt:lpstr>
      <vt:lpstr>PowerPoint 演示文稿</vt:lpstr>
      <vt:lpstr>ServletConfig Interface </vt:lpstr>
      <vt:lpstr>PowerPoint 演示文稿</vt:lpstr>
      <vt:lpstr>PowerPoint 演示文稿</vt:lpstr>
      <vt:lpstr>PowerPoint 演示文稿</vt:lpstr>
      <vt:lpstr>PowerPoint 演示文稿</vt:lpstr>
      <vt:lpstr>PowerPoint 演示文稿</vt:lpstr>
      <vt:lpstr>ServletContext Interface</vt:lpstr>
      <vt:lpstr>PowerPoint 演示文稿</vt:lpstr>
      <vt:lpstr>PowerPoint 演示文稿</vt:lpstr>
      <vt:lpstr>Methods of ServletContext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Servlets with JDBC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of Registration form in servlet using JDBC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Duquesne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Server-side Programming: Java Servlets</dc:title>
  <dc:creator>Duquesne University</dc:creator>
  <cp:lastModifiedBy>Jayakumar</cp:lastModifiedBy>
  <cp:revision>70</cp:revision>
  <dcterms:created xsi:type="dcterms:W3CDTF">2006-02-28T20:41:00Z</dcterms:created>
  <dcterms:modified xsi:type="dcterms:W3CDTF">2023-09-14T06:31:38Z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6192FE809C004BAB871DA47DC6736597_12</vt:lpwstr>
  </property>
  <property fmtid="{D5CDD505-2E9C-101B-9397-08002B2CF9AE}" pid="3" name="KSOProductBuildVer">
    <vt:lpwstr>1033-12.2.0.13201</vt:lpwstr>
  </property>
</Properties>
</file>